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57" r:id="rId5"/>
    <p:sldId id="356" r:id="rId6"/>
    <p:sldId id="355" r:id="rId7"/>
    <p:sldId id="258" r:id="rId8"/>
    <p:sldId id="358" r:id="rId9"/>
    <p:sldId id="259" r:id="rId10"/>
    <p:sldId id="346" r:id="rId11"/>
    <p:sldId id="286" r:id="rId12"/>
    <p:sldId id="260" r:id="rId13"/>
    <p:sldId id="261" r:id="rId14"/>
    <p:sldId id="279" r:id="rId15"/>
    <p:sldId id="344" r:id="rId16"/>
    <p:sldId id="354" r:id="rId17"/>
    <p:sldId id="263" r:id="rId18"/>
    <p:sldId id="357" r:id="rId19"/>
    <p:sldId id="285" r:id="rId20"/>
    <p:sldId id="282" r:id="rId21"/>
    <p:sldId id="283" r:id="rId22"/>
    <p:sldId id="281" r:id="rId23"/>
    <p:sldId id="264" r:id="rId24"/>
    <p:sldId id="265" r:id="rId25"/>
    <p:sldId id="350" r:id="rId26"/>
    <p:sldId id="349" r:id="rId27"/>
    <p:sldId id="345" r:id="rId28"/>
    <p:sldId id="278" r:id="rId29"/>
    <p:sldId id="351" r:id="rId30"/>
    <p:sldId id="339"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rrick" initials="CC" lastIdx="5" clrIdx="0">
    <p:extLst>
      <p:ext uri="{19B8F6BF-5375-455C-9EA6-DF929625EA0E}">
        <p15:presenceInfo xmlns:p15="http://schemas.microsoft.com/office/powerpoint/2012/main" userId="2a8a7b09343157d2" providerId="Windows Live"/>
      </p:ext>
    </p:extLst>
  </p:cmAuthor>
  <p:cmAuthor id="2" name="Adam Mazzoni" initials="AM" lastIdx="4" clrIdx="1">
    <p:extLst>
      <p:ext uri="{19B8F6BF-5375-455C-9EA6-DF929625EA0E}">
        <p15:presenceInfo xmlns:p15="http://schemas.microsoft.com/office/powerpoint/2012/main" userId="2a76d7b9f70247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4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91834" autoAdjust="0"/>
  </p:normalViewPr>
  <p:slideViewPr>
    <p:cSldViewPr snapToGrid="0" snapToObjects="1">
      <p:cViewPr varScale="1">
        <p:scale>
          <a:sx n="62" d="100"/>
          <a:sy n="62" d="100"/>
        </p:scale>
        <p:origin x="4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ADBC1-395E-8D4B-B483-DE3D26C6F6DA}"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FDDF4-B2C4-7149-9BA2-6CE92014C230}" type="slidenum">
              <a:rPr lang="en-US" smtClean="0"/>
              <a:t>‹#›</a:t>
            </a:fld>
            <a:endParaRPr lang="en-US"/>
          </a:p>
        </p:txBody>
      </p:sp>
    </p:spTree>
    <p:extLst>
      <p:ext uri="{BB962C8B-B14F-4D97-AF65-F5344CB8AC3E}">
        <p14:creationId xmlns:p14="http://schemas.microsoft.com/office/powerpoint/2010/main" val="384498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15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265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4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86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85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14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41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ctrTitle"/>
          </p:nvPr>
        </p:nvSpPr>
        <p:spPr>
          <a:xfrm>
            <a:off x="1097279" y="758952"/>
            <a:ext cx="10058399" cy="356615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18" name="Shape 18"/>
          <p:cNvSpPr txBox="1">
            <a:spLocks noGrp="1"/>
          </p:cNvSpPr>
          <p:nvPr>
            <p:ph type="subTitle" idx="1"/>
          </p:nvPr>
        </p:nvSpPr>
        <p:spPr>
          <a:xfrm>
            <a:off x="1100050" y="4455619"/>
            <a:ext cx="10058399"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r>
              <a:rPr lang="en-US"/>
              <a:t>Click to edit Master subtitle style</a:t>
            </a:r>
            <a:endParaRPr/>
          </a:p>
        </p:txBody>
      </p:sp>
      <p:sp>
        <p:nvSpPr>
          <p:cNvPr id="19" name="Shape 19"/>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20" name="Shape 2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21" name="Shape 2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cxnSp>
        <p:nvCxnSpPr>
          <p:cNvPr id="22" name="Shape 22"/>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220713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2" name="Shape 92"/>
          <p:cNvSpPr txBox="1">
            <a:spLocks noGrp="1"/>
          </p:cNvSpPr>
          <p:nvPr>
            <p:ph type="title"/>
          </p:nvPr>
        </p:nvSpPr>
        <p:spPr>
          <a:xfrm rot="5400000">
            <a:off x="7160639" y="1979038"/>
            <a:ext cx="5757421" cy="262889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93" name="Shape 93"/>
          <p:cNvSpPr txBox="1">
            <a:spLocks noGrp="1"/>
          </p:cNvSpPr>
          <p:nvPr>
            <p:ph type="body" idx="1"/>
          </p:nvPr>
        </p:nvSpPr>
        <p:spPr>
          <a:xfrm rot="5400000">
            <a:off x="1826639" y="-573660"/>
            <a:ext cx="5757422" cy="77342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94" name="Shape 94"/>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95" name="Shape 95"/>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96" name="Shape 9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414660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t>‹#›</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2662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25" name="Shape 25"/>
          <p:cNvSpPr txBox="1">
            <a:spLocks noGrp="1"/>
          </p:cNvSpPr>
          <p:nvPr>
            <p:ph type="body" idx="1"/>
          </p:nvPr>
        </p:nvSpPr>
        <p:spPr>
          <a:xfrm>
            <a:off x="1097279" y="1845733"/>
            <a:ext cx="4937760"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26" name="Shape 26"/>
          <p:cNvSpPr txBox="1">
            <a:spLocks noGrp="1"/>
          </p:cNvSpPr>
          <p:nvPr>
            <p:ph type="body" idx="2"/>
          </p:nvPr>
        </p:nvSpPr>
        <p:spPr>
          <a:xfrm>
            <a:off x="6217919" y="1845734"/>
            <a:ext cx="4937760"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27" name="Shape 27"/>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28" name="Shape 28"/>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29" name="Shape 29"/>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23651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2" name="Shape 32"/>
          <p:cNvSpPr txBox="1">
            <a:spLocks noGrp="1"/>
          </p:cNvSpPr>
          <p:nvPr>
            <p:ph type="body" idx="1"/>
          </p:nvPr>
        </p:nvSpPr>
        <p:spPr>
          <a:xfrm>
            <a:off x="1097279" y="1846051"/>
            <a:ext cx="4937760"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33" name="Shape 33"/>
          <p:cNvSpPr txBox="1">
            <a:spLocks noGrp="1"/>
          </p:cNvSpPr>
          <p:nvPr>
            <p:ph type="body" idx="2"/>
          </p:nvPr>
        </p:nvSpPr>
        <p:spPr>
          <a:xfrm>
            <a:off x="1097279" y="2582333"/>
            <a:ext cx="4937760" cy="33782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34" name="Shape 34"/>
          <p:cNvSpPr txBox="1">
            <a:spLocks noGrp="1"/>
          </p:cNvSpPr>
          <p:nvPr>
            <p:ph type="body" idx="3"/>
          </p:nvPr>
        </p:nvSpPr>
        <p:spPr>
          <a:xfrm>
            <a:off x="6217919" y="1846051"/>
            <a:ext cx="4937760"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35" name="Shape 35"/>
          <p:cNvSpPr txBox="1">
            <a:spLocks noGrp="1"/>
          </p:cNvSpPr>
          <p:nvPr>
            <p:ph type="body" idx="4"/>
          </p:nvPr>
        </p:nvSpPr>
        <p:spPr>
          <a:xfrm>
            <a:off x="6217919" y="2582333"/>
            <a:ext cx="4937760" cy="33782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36" name="Shape 3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37" name="Shape 3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38" name="Shape 3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350495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45"/>
        <p:cNvGrpSpPr/>
        <p:nvPr/>
      </p:nvGrpSpPr>
      <p:grpSpPr>
        <a:xfrm>
          <a:off x="0" y="0"/>
          <a:ext cx="0" cy="0"/>
          <a:chOff x="0" y="0"/>
          <a:chExt cx="0" cy="0"/>
        </a:xfrm>
      </p:grpSpPr>
      <p:sp>
        <p:nvSpPr>
          <p:cNvPr id="46" name="Shape 46"/>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1097279" y="758952"/>
            <a:ext cx="10058399" cy="356615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9" name="Shape 49"/>
          <p:cNvSpPr txBox="1">
            <a:spLocks noGrp="1"/>
          </p:cNvSpPr>
          <p:nvPr>
            <p:ph type="body" idx="1"/>
          </p:nvPr>
        </p:nvSpPr>
        <p:spPr>
          <a:xfrm>
            <a:off x="1097279" y="4453128"/>
            <a:ext cx="10058399"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
        <p:nvSpPr>
          <p:cNvPr id="50" name="Shape 5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51" name="Shape 5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52" name="Shape 5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cxnSp>
        <p:nvCxnSpPr>
          <p:cNvPr id="53" name="Shape 53"/>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9153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6" name="Shape 5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57" name="Shape 5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58" name="Shape 5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364754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2" name="Shape 6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63" name="Shape 6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64" name="Shape 6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421944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457200" y="594358"/>
            <a:ext cx="3200399" cy="22860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9" name="Shape 69"/>
          <p:cNvSpPr txBox="1">
            <a:spLocks noGrp="1"/>
          </p:cNvSpPr>
          <p:nvPr>
            <p:ph type="body" idx="1"/>
          </p:nvPr>
        </p:nvSpPr>
        <p:spPr>
          <a:xfrm>
            <a:off x="4800600" y="731520"/>
            <a:ext cx="6492239" cy="52577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70" name="Shape 70"/>
          <p:cNvSpPr txBox="1">
            <a:spLocks noGrp="1"/>
          </p:cNvSpPr>
          <p:nvPr>
            <p:ph type="body" idx="2"/>
          </p:nvPr>
        </p:nvSpPr>
        <p:spPr>
          <a:xfrm>
            <a:off x="457200" y="2926080"/>
            <a:ext cx="3200399" cy="3379124"/>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71" name="Shape 71"/>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72" name="Shape 72"/>
          <p:cNvSpPr txBox="1">
            <a:spLocks noGrp="1"/>
          </p:cNvSpPr>
          <p:nvPr>
            <p:ph type="ftr" idx="11"/>
          </p:nvPr>
        </p:nvSpPr>
        <p:spPr>
          <a:xfrm>
            <a:off x="4800600" y="6459785"/>
            <a:ext cx="4648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73" name="Shape 7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121432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p:nvPr/>
        </p:nvSpPr>
        <p:spPr>
          <a:xfrm>
            <a:off x="0" y="4953000"/>
            <a:ext cx="12188824" cy="19049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15" y="491507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title"/>
          </p:nvPr>
        </p:nvSpPr>
        <p:spPr>
          <a:xfrm>
            <a:off x="1097279" y="5074919"/>
            <a:ext cx="10113264" cy="82296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8" name="Shape 78"/>
          <p:cNvSpPr>
            <a:spLocks noGrp="1"/>
          </p:cNvSpPr>
          <p:nvPr>
            <p:ph type="pic" idx="2"/>
          </p:nvPr>
        </p:nvSpPr>
        <p:spPr>
          <a:xfrm>
            <a:off x="15" y="0"/>
            <a:ext cx="12191984" cy="4915076"/>
          </a:xfrm>
          <a:prstGeom prst="rect">
            <a:avLst/>
          </a:prstGeom>
          <a:blipFill rotWithShape="1">
            <a:blip r:embed="rId2">
              <a:alphaModFix/>
            </a:blip>
            <a:stretch>
              <a:fillRect/>
            </a:stretch>
          </a:blip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r>
              <a:rPr lang="en-US"/>
              <a:t>Click icon to add picture</a:t>
            </a:r>
            <a:endParaRPr/>
          </a:p>
        </p:txBody>
      </p:sp>
      <p:sp>
        <p:nvSpPr>
          <p:cNvPr id="79" name="Shape 79"/>
          <p:cNvSpPr txBox="1">
            <a:spLocks noGrp="1"/>
          </p:cNvSpPr>
          <p:nvPr>
            <p:ph type="body" idx="1"/>
          </p:nvPr>
        </p:nvSpPr>
        <p:spPr>
          <a:xfrm>
            <a:off x="1097279" y="5907023"/>
            <a:ext cx="10113264" cy="59435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80" name="Shape 8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81" name="Shape 8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82" name="Shape 8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135155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85" name="Shape 85"/>
          <p:cNvSpPr txBox="1">
            <a:spLocks noGrp="1"/>
          </p:cNvSpPr>
          <p:nvPr>
            <p:ph type="body" idx="1"/>
          </p:nvPr>
        </p:nvSpPr>
        <p:spPr>
          <a:xfrm rot="5400000">
            <a:off x="4114799" y="-1171785"/>
            <a:ext cx="4023360" cy="100583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lvl="0"/>
            <a:r>
              <a:rPr lang="en-US"/>
              <a:t>Edit Master text styles</a:t>
            </a:r>
          </a:p>
        </p:txBody>
      </p:sp>
      <p:sp>
        <p:nvSpPr>
          <p:cNvPr id="86" name="Shape 8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87" name="Shape 8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88" name="Shape 8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spTree>
    <p:extLst>
      <p:ext uri="{BB962C8B-B14F-4D97-AF65-F5344CB8AC3E}">
        <p14:creationId xmlns:p14="http://schemas.microsoft.com/office/powerpoint/2010/main" val="333859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 name="Shape 7"/>
          <p:cNvSpPr/>
          <p:nvPr/>
        </p:nvSpPr>
        <p:spPr>
          <a:xfrm>
            <a:off x="0" y="6334316"/>
            <a:ext cx="12192000" cy="65997"/>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 name="Shape 8"/>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7CDA59D2-6332-7D4F-8647-1F00636EB161}" type="datetimeFigureOut">
              <a:rPr lang="en-US" smtClean="0"/>
              <a:t>2/18/2021</a:t>
            </a:fld>
            <a:endParaRPr lang="en-US"/>
          </a:p>
        </p:txBody>
      </p:sp>
      <p:sp>
        <p:nvSpPr>
          <p:cNvPr id="11" name="Shape 1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12" name="Shape 1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fld id="{8DAFF1FF-C29B-AE4D-9DA2-9CD1E5D49101}" type="slidenum">
              <a:rPr lang="en-US" smtClean="0"/>
              <a:t>‹#›</a:t>
            </a:fld>
            <a:endParaRPr lang="en-US"/>
          </a:p>
        </p:txBody>
      </p:sp>
      <p:cxnSp>
        <p:nvCxnSpPr>
          <p:cNvPr id="13" name="Shape 13"/>
          <p:cNvCxnSpPr/>
          <p:nvPr/>
        </p:nvCxnSpPr>
        <p:spPr>
          <a:xfrm>
            <a:off x="1193532" y="1737844"/>
            <a:ext cx="9966959"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21462978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yserda.ny.gov/ny/disadvantaged-communiti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nygats.ny.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hyperlink" Target="mailto:amazzoni@cnyrpdb.org" TargetMode="External"/><Relationship Id="rId2" Type="http://schemas.openxmlformats.org/officeDocument/2006/relationships/hyperlink" Target="mailto:ccarrick@cnyrpdb.org" TargetMode="External"/><Relationship Id="rId1" Type="http://schemas.openxmlformats.org/officeDocument/2006/relationships/slideLayout" Target="../slideLayouts/slideLayout2.xml"/><Relationship Id="rId4" Type="http://schemas.openxmlformats.org/officeDocument/2006/relationships/hyperlink" Target="https://calendly.com/amazzoni-1/cec-discussion-meet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nyrpdb.org/programs/energy.asp" TargetMode="External"/><Relationship Id="rId2" Type="http://schemas.openxmlformats.org/officeDocument/2006/relationships/hyperlink" Target="https://www.cnyenergychallenge.org/" TargetMode="External"/><Relationship Id="rId1" Type="http://schemas.openxmlformats.org/officeDocument/2006/relationships/slideLayout" Target="../slideLayouts/slideLayout2.xml"/><Relationship Id="rId6" Type="http://schemas.openxmlformats.org/officeDocument/2006/relationships/hyperlink" Target="https://www.nyserda.ny.gov/All-Programs/Programs/Clean-Energy-Communities/How-It-Works/Toolkits" TargetMode="External"/><Relationship Id="rId5" Type="http://schemas.openxmlformats.org/officeDocument/2006/relationships/hyperlink" Target="http://www.climatesmart.ny.gov/" TargetMode="External"/><Relationship Id="rId4" Type="http://schemas.openxmlformats.org/officeDocument/2006/relationships/hyperlink" Target="https://www.nyserda.ny.gov/All-Programs/Programs/Clean-Energy-Commun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097279" y="758952"/>
            <a:ext cx="10058399" cy="324796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262626"/>
              </a:buClr>
              <a:buSzPct val="25000"/>
              <a:buFont typeface="Calibri"/>
              <a:buNone/>
            </a:pPr>
            <a:r>
              <a:rPr lang="en-US" sz="6600" b="0" i="0" u="none" strike="noStrike" cap="none" dirty="0">
                <a:solidFill>
                  <a:srgbClr val="262626"/>
                </a:solidFill>
                <a:latin typeface="Quicksand" panose="00000500000000000000" pitchFamily="2" charset="0"/>
                <a:sym typeface="Calibri"/>
              </a:rPr>
              <a:t>Clean Energy Communities: Leadership Round</a:t>
            </a:r>
            <a:endParaRPr lang="en-US" sz="8000" b="0" i="0" u="none" strike="noStrike" cap="none" dirty="0">
              <a:solidFill>
                <a:srgbClr val="262626"/>
              </a:solidFill>
              <a:latin typeface="Quicksand" panose="00000500000000000000" pitchFamily="2" charset="0"/>
              <a:sym typeface="Calibri"/>
            </a:endParaRPr>
          </a:p>
        </p:txBody>
      </p:sp>
      <p:pic>
        <p:nvPicPr>
          <p:cNvPr id="1026" name="Picture 2">
            <a:extLst>
              <a:ext uri="{FF2B5EF4-FFF2-40B4-BE49-F238E27FC236}">
                <a16:creationId xmlns:a16="http://schemas.microsoft.com/office/drawing/2014/main" id="{36A39187-98A3-4F77-8AFB-0DD6D841E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339" y="4679823"/>
            <a:ext cx="516255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3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82ED-D7E8-F74B-B75A-138E05DCF206}"/>
              </a:ext>
            </a:extLst>
          </p:cNvPr>
          <p:cNvSpPr>
            <a:spLocks noGrp="1"/>
          </p:cNvSpPr>
          <p:nvPr>
            <p:ph type="title"/>
          </p:nvPr>
        </p:nvSpPr>
        <p:spPr/>
        <p:txBody>
          <a:bodyPr/>
          <a:lstStyle/>
          <a:p>
            <a:r>
              <a:rPr lang="en-US" dirty="0">
                <a:latin typeface="+mj-lt"/>
              </a:rPr>
              <a:t>CEC Leadership Round</a:t>
            </a:r>
          </a:p>
        </p:txBody>
      </p:sp>
      <p:sp>
        <p:nvSpPr>
          <p:cNvPr id="3" name="Text Placeholder 2">
            <a:extLst>
              <a:ext uri="{FF2B5EF4-FFF2-40B4-BE49-F238E27FC236}">
                <a16:creationId xmlns:a16="http://schemas.microsoft.com/office/drawing/2014/main" id="{8A60B499-7129-4D46-856D-5B5DD57E654B}"/>
              </a:ext>
            </a:extLst>
          </p:cNvPr>
          <p:cNvSpPr>
            <a:spLocks noGrp="1"/>
          </p:cNvSpPr>
          <p:nvPr>
            <p:ph type="body" idx="1"/>
          </p:nvPr>
        </p:nvSpPr>
        <p:spPr>
          <a:xfrm>
            <a:off x="1024128" y="1845733"/>
            <a:ext cx="5010911" cy="4450136"/>
          </a:xfrm>
        </p:spPr>
        <p:txBody>
          <a:bodyPr>
            <a:normAutofit/>
          </a:bodyPr>
          <a:lstStyle/>
          <a:p>
            <a:pPr indent="0">
              <a:buNone/>
            </a:pPr>
            <a:r>
              <a:rPr lang="en-US" sz="2400" dirty="0"/>
              <a:t>January 2021 NYSERDA released the Clean Energy Communities Leadership Round</a:t>
            </a:r>
          </a:p>
          <a:p>
            <a:pPr lvl="1"/>
            <a:r>
              <a:rPr lang="en-US" sz="2000" dirty="0"/>
              <a:t>  New clean energy actions </a:t>
            </a:r>
          </a:p>
          <a:p>
            <a:pPr lvl="1"/>
            <a:r>
              <a:rPr lang="en-US" sz="2000" dirty="0"/>
              <a:t>  New ways for communities to be recognized as leaders</a:t>
            </a:r>
            <a:endParaRPr lang="en-US" sz="1600" dirty="0"/>
          </a:p>
          <a:p>
            <a:pPr lvl="1"/>
            <a:r>
              <a:rPr lang="en-US" sz="2000" dirty="0"/>
              <a:t>  Over $800,000 in funding earmarked just for CNY and three ways to achieve funding</a:t>
            </a:r>
            <a:endParaRPr lang="en-US" dirty="0"/>
          </a:p>
          <a:p>
            <a:pPr lvl="1"/>
            <a:endParaRPr lang="en-US" dirty="0"/>
          </a:p>
        </p:txBody>
      </p:sp>
      <p:pic>
        <p:nvPicPr>
          <p:cNvPr id="7" name="Picture 6" descr="A picture containing text&#10;&#10;Description automatically generated">
            <a:extLst>
              <a:ext uri="{FF2B5EF4-FFF2-40B4-BE49-F238E27FC236}">
                <a16:creationId xmlns:a16="http://schemas.microsoft.com/office/drawing/2014/main" id="{1B248813-389C-43CA-A747-A81C62496610}"/>
              </a:ext>
            </a:extLst>
          </p:cNvPr>
          <p:cNvPicPr>
            <a:picLocks noChangeAspect="1"/>
          </p:cNvPicPr>
          <p:nvPr/>
        </p:nvPicPr>
        <p:blipFill>
          <a:blip r:embed="rId2"/>
          <a:stretch>
            <a:fillRect/>
          </a:stretch>
        </p:blipFill>
        <p:spPr>
          <a:xfrm>
            <a:off x="7957534" y="3351810"/>
            <a:ext cx="1507299" cy="150729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7EDE4E01-34E9-4D41-AAAD-F55F11FD994E}"/>
              </a:ext>
            </a:extLst>
          </p:cNvPr>
          <p:cNvPicPr>
            <a:picLocks noChangeAspect="1"/>
          </p:cNvPicPr>
          <p:nvPr/>
        </p:nvPicPr>
        <p:blipFill>
          <a:blip r:embed="rId3"/>
          <a:stretch>
            <a:fillRect/>
          </a:stretch>
        </p:blipFill>
        <p:spPr>
          <a:xfrm>
            <a:off x="9599782" y="3351810"/>
            <a:ext cx="1494939" cy="1494939"/>
          </a:xfrm>
          <a:prstGeom prst="rect">
            <a:avLst/>
          </a:prstGeom>
        </p:spPr>
      </p:pic>
      <p:pic>
        <p:nvPicPr>
          <p:cNvPr id="6" name="Picture 5">
            <a:extLst>
              <a:ext uri="{FF2B5EF4-FFF2-40B4-BE49-F238E27FC236}">
                <a16:creationId xmlns:a16="http://schemas.microsoft.com/office/drawing/2014/main" id="{DCDDB38D-91CC-45CE-8EDB-40C7C83B86A8}"/>
              </a:ext>
            </a:extLst>
          </p:cNvPr>
          <p:cNvPicPr>
            <a:picLocks noChangeAspect="1"/>
          </p:cNvPicPr>
          <p:nvPr/>
        </p:nvPicPr>
        <p:blipFill>
          <a:blip r:embed="rId4"/>
          <a:stretch>
            <a:fillRect/>
          </a:stretch>
        </p:blipFill>
        <p:spPr>
          <a:xfrm>
            <a:off x="6327648" y="3351810"/>
            <a:ext cx="1507299" cy="1507299"/>
          </a:xfrm>
          <a:prstGeom prst="rect">
            <a:avLst/>
          </a:prstGeom>
        </p:spPr>
      </p:pic>
      <p:pic>
        <p:nvPicPr>
          <p:cNvPr id="9" name="Picture 8">
            <a:extLst>
              <a:ext uri="{FF2B5EF4-FFF2-40B4-BE49-F238E27FC236}">
                <a16:creationId xmlns:a16="http://schemas.microsoft.com/office/drawing/2014/main" id="{8E2CDF00-E551-42E6-A396-ECF3E50E55AF}"/>
              </a:ext>
            </a:extLst>
          </p:cNvPr>
          <p:cNvPicPr>
            <a:picLocks noChangeAspect="1"/>
          </p:cNvPicPr>
          <p:nvPr/>
        </p:nvPicPr>
        <p:blipFill>
          <a:blip r:embed="rId5"/>
          <a:stretch>
            <a:fillRect/>
          </a:stretch>
        </p:blipFill>
        <p:spPr>
          <a:xfrm>
            <a:off x="6327648" y="1845733"/>
            <a:ext cx="4768396" cy="1358869"/>
          </a:xfrm>
          <a:prstGeom prst="rect">
            <a:avLst/>
          </a:prstGeom>
        </p:spPr>
      </p:pic>
    </p:spTree>
    <p:extLst>
      <p:ext uri="{BB962C8B-B14F-4D97-AF65-F5344CB8AC3E}">
        <p14:creationId xmlns:p14="http://schemas.microsoft.com/office/powerpoint/2010/main" val="325107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5F86-4D86-3445-B69D-0B2E979E430E}"/>
              </a:ext>
            </a:extLst>
          </p:cNvPr>
          <p:cNvSpPr>
            <a:spLocks noGrp="1"/>
          </p:cNvSpPr>
          <p:nvPr>
            <p:ph type="title"/>
          </p:nvPr>
        </p:nvSpPr>
        <p:spPr/>
        <p:txBody>
          <a:bodyPr/>
          <a:lstStyle/>
          <a:p>
            <a:r>
              <a:rPr lang="en-US" dirty="0">
                <a:latin typeface="+mj-lt"/>
              </a:rPr>
              <a:t>Grant Funding</a:t>
            </a:r>
          </a:p>
        </p:txBody>
      </p:sp>
    </p:spTree>
    <p:extLst>
      <p:ext uri="{BB962C8B-B14F-4D97-AF65-F5344CB8AC3E}">
        <p14:creationId xmlns:p14="http://schemas.microsoft.com/office/powerpoint/2010/main" val="87005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DCF2-9AF9-4936-8E7B-5951F7BF150C}"/>
              </a:ext>
            </a:extLst>
          </p:cNvPr>
          <p:cNvSpPr>
            <a:spLocks noGrp="1"/>
          </p:cNvSpPr>
          <p:nvPr>
            <p:ph type="title"/>
          </p:nvPr>
        </p:nvSpPr>
        <p:spPr/>
        <p:txBody>
          <a:bodyPr/>
          <a:lstStyle/>
          <a:p>
            <a:r>
              <a:rPr lang="en-US" dirty="0"/>
              <a:t>Three ways to get funding </a:t>
            </a:r>
            <a:br>
              <a:rPr lang="en-US" dirty="0"/>
            </a:br>
            <a:r>
              <a:rPr lang="en-US" sz="2800" dirty="0"/>
              <a:t>(*Available to municipalities that pay SBC on electric bills*)</a:t>
            </a:r>
            <a:endParaRPr lang="en-US" dirty="0"/>
          </a:p>
        </p:txBody>
      </p:sp>
      <p:sp>
        <p:nvSpPr>
          <p:cNvPr id="4" name="Text Placeholder 2">
            <a:extLst>
              <a:ext uri="{FF2B5EF4-FFF2-40B4-BE49-F238E27FC236}">
                <a16:creationId xmlns:a16="http://schemas.microsoft.com/office/drawing/2014/main" id="{026F1B12-3EEE-4A25-8C8E-99F4D3977B95}"/>
              </a:ext>
            </a:extLst>
          </p:cNvPr>
          <p:cNvSpPr>
            <a:spLocks noGrp="1"/>
          </p:cNvSpPr>
          <p:nvPr>
            <p:ph type="body" idx="1"/>
          </p:nvPr>
        </p:nvSpPr>
        <p:spPr>
          <a:xfrm>
            <a:off x="1209822" y="1881579"/>
            <a:ext cx="10206544" cy="1421768"/>
          </a:xfrm>
        </p:spPr>
        <p:txBody>
          <a:bodyPr/>
          <a:lstStyle/>
          <a:p>
            <a:r>
              <a:rPr lang="en-US" sz="3200" b="1" dirty="0"/>
              <a:t>1) Designation Grants</a:t>
            </a:r>
          </a:p>
          <a:p>
            <a:pPr marL="647700" lvl="3" indent="0">
              <a:buNone/>
            </a:pPr>
            <a:r>
              <a:rPr lang="en-US" sz="2800" dirty="0"/>
              <a:t>Complete 4 High Impact Actions to become a designated community and receive $5,000</a:t>
            </a:r>
          </a:p>
          <a:p>
            <a:pPr marL="647700" lvl="3" indent="0">
              <a:buNone/>
            </a:pPr>
            <a:endParaRPr lang="en-US" sz="2600" b="1" dirty="0"/>
          </a:p>
          <a:p>
            <a:endParaRPr lang="en-US" sz="3200" dirty="0"/>
          </a:p>
        </p:txBody>
      </p:sp>
      <p:sp>
        <p:nvSpPr>
          <p:cNvPr id="6" name="Text Placeholder 2">
            <a:extLst>
              <a:ext uri="{FF2B5EF4-FFF2-40B4-BE49-F238E27FC236}">
                <a16:creationId xmlns:a16="http://schemas.microsoft.com/office/drawing/2014/main" id="{026F1B12-3EEE-4A25-8C8E-99F4D3977B95}"/>
              </a:ext>
            </a:extLst>
          </p:cNvPr>
          <p:cNvSpPr>
            <a:spLocks noGrp="1"/>
          </p:cNvSpPr>
          <p:nvPr>
            <p:ph type="body" idx="1"/>
          </p:nvPr>
        </p:nvSpPr>
        <p:spPr>
          <a:xfrm>
            <a:off x="1209820" y="3346801"/>
            <a:ext cx="10206545" cy="881286"/>
          </a:xfrm>
        </p:spPr>
        <p:txBody>
          <a:bodyPr/>
          <a:lstStyle/>
          <a:p>
            <a:r>
              <a:rPr lang="en-US" sz="3200" b="1" dirty="0"/>
              <a:t>2) Action Grants </a:t>
            </a:r>
          </a:p>
          <a:p>
            <a:pPr marL="647700" lvl="3" indent="0">
              <a:buNone/>
            </a:pPr>
            <a:r>
              <a:rPr lang="en-US" sz="2800" dirty="0"/>
              <a:t>Certain actions award additional funding when they are completed</a:t>
            </a:r>
          </a:p>
        </p:txBody>
      </p:sp>
      <p:sp>
        <p:nvSpPr>
          <p:cNvPr id="7" name="Text Placeholder 2">
            <a:extLst>
              <a:ext uri="{FF2B5EF4-FFF2-40B4-BE49-F238E27FC236}">
                <a16:creationId xmlns:a16="http://schemas.microsoft.com/office/drawing/2014/main" id="{026F1B12-3EEE-4A25-8C8E-99F4D3977B95}"/>
              </a:ext>
            </a:extLst>
          </p:cNvPr>
          <p:cNvSpPr>
            <a:spLocks noGrp="1"/>
          </p:cNvSpPr>
          <p:nvPr>
            <p:ph type="body" idx="1"/>
          </p:nvPr>
        </p:nvSpPr>
        <p:spPr>
          <a:xfrm>
            <a:off x="1209821" y="4795987"/>
            <a:ext cx="10206544" cy="881286"/>
          </a:xfrm>
        </p:spPr>
        <p:txBody>
          <a:bodyPr/>
          <a:lstStyle/>
          <a:p>
            <a:r>
              <a:rPr lang="en-US" sz="3200" b="1" dirty="0"/>
              <a:t>3) Point-Based Grants</a:t>
            </a:r>
          </a:p>
          <a:p>
            <a:pPr marL="647700" lvl="3" indent="0">
              <a:buNone/>
            </a:pPr>
            <a:r>
              <a:rPr lang="en-US" sz="2800" dirty="0"/>
              <a:t>Collect points by completing High Impact Actions to receive more grant money</a:t>
            </a:r>
          </a:p>
          <a:p>
            <a:pPr marL="647700" lvl="3" indent="0">
              <a:buNone/>
            </a:pPr>
            <a:endParaRPr lang="en-US" sz="2800" dirty="0"/>
          </a:p>
          <a:p>
            <a:endParaRPr lang="en-US" sz="3200" dirty="0"/>
          </a:p>
        </p:txBody>
      </p:sp>
    </p:spTree>
    <p:extLst>
      <p:ext uri="{BB962C8B-B14F-4D97-AF65-F5344CB8AC3E}">
        <p14:creationId xmlns:p14="http://schemas.microsoft.com/office/powerpoint/2010/main" val="397477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p:cNvSpPr>
            <a:spLocks noGrp="1"/>
          </p:cNvSpPr>
          <p:nvPr>
            <p:ph type="body" idx="1"/>
          </p:nvPr>
        </p:nvSpPr>
        <p:spPr>
          <a:xfrm>
            <a:off x="8542373" y="5102200"/>
            <a:ext cx="3372156" cy="1132718"/>
          </a:xfrm>
        </p:spPr>
        <p:txBody>
          <a:bodyPr/>
          <a:lstStyle/>
          <a:p>
            <a:r>
              <a:rPr lang="en-US" dirty="0"/>
              <a:t>Over $800,000 in grant money just for CNY!</a:t>
            </a:r>
          </a:p>
        </p:txBody>
      </p:sp>
      <p:sp>
        <p:nvSpPr>
          <p:cNvPr id="25" name="Text Placeholder 1"/>
          <p:cNvSpPr>
            <a:spLocks noGrp="1"/>
          </p:cNvSpPr>
          <p:nvPr>
            <p:ph type="body" idx="1"/>
          </p:nvPr>
        </p:nvSpPr>
        <p:spPr>
          <a:xfrm>
            <a:off x="8542372" y="3107035"/>
            <a:ext cx="3549543" cy="736282"/>
          </a:xfrm>
        </p:spPr>
        <p:txBody>
          <a:bodyPr/>
          <a:lstStyle/>
          <a:p>
            <a:r>
              <a:rPr lang="en-US" dirty="0"/>
              <a:t>In some cases, points will be assigned retroactively for previous completion of Impact Actions</a:t>
            </a:r>
          </a:p>
        </p:txBody>
      </p:sp>
      <p:sp>
        <p:nvSpPr>
          <p:cNvPr id="4" name="Title 3">
            <a:extLst>
              <a:ext uri="{FF2B5EF4-FFF2-40B4-BE49-F238E27FC236}">
                <a16:creationId xmlns:a16="http://schemas.microsoft.com/office/drawing/2014/main" id="{4CD471C0-2349-0A49-BB98-5E6DF222DB8F}"/>
              </a:ext>
            </a:extLst>
          </p:cNvPr>
          <p:cNvSpPr>
            <a:spLocks noGrp="1"/>
          </p:cNvSpPr>
          <p:nvPr>
            <p:ph type="title"/>
          </p:nvPr>
        </p:nvSpPr>
        <p:spPr/>
        <p:txBody>
          <a:bodyPr/>
          <a:lstStyle/>
          <a:p>
            <a:r>
              <a:rPr lang="en-US" dirty="0"/>
              <a:t>Point-based Grants</a:t>
            </a:r>
          </a:p>
        </p:txBody>
      </p:sp>
      <p:graphicFrame>
        <p:nvGraphicFramePr>
          <p:cNvPr id="9" name="Table 8">
            <a:extLst>
              <a:ext uri="{FF2B5EF4-FFF2-40B4-BE49-F238E27FC236}">
                <a16:creationId xmlns:a16="http://schemas.microsoft.com/office/drawing/2014/main" id="{927A6558-3C70-D247-AAC9-CE6434B3632A}"/>
              </a:ext>
            </a:extLst>
          </p:cNvPr>
          <p:cNvGraphicFramePr>
            <a:graphicFrameLocks noGrp="1"/>
          </p:cNvGraphicFramePr>
          <p:nvPr>
            <p:extLst>
              <p:ext uri="{D42A27DB-BD31-4B8C-83A1-F6EECF244321}">
                <p14:modId xmlns:p14="http://schemas.microsoft.com/office/powerpoint/2010/main" val="1123488300"/>
              </p:ext>
            </p:extLst>
          </p:nvPr>
        </p:nvGraphicFramePr>
        <p:xfrm>
          <a:off x="3854316" y="2971430"/>
          <a:ext cx="1177394" cy="959048"/>
        </p:xfrm>
        <a:graphic>
          <a:graphicData uri="http://schemas.openxmlformats.org/drawingml/2006/table">
            <a:tbl>
              <a:tblPr firstRow="1" firstCol="1" bandRow="1">
                <a:tableStyleId>{21E4AEA4-8DFA-4A89-87EB-49C32662AFE0}</a:tableStyleId>
              </a:tblPr>
              <a:tblGrid>
                <a:gridCol w="1177394">
                  <a:extLst>
                    <a:ext uri="{9D8B030D-6E8A-4147-A177-3AD203B41FA5}">
                      <a16:colId xmlns:a16="http://schemas.microsoft.com/office/drawing/2014/main" val="3298183337"/>
                    </a:ext>
                  </a:extLst>
                </a:gridCol>
              </a:tblGrid>
              <a:tr h="959048">
                <a:tc>
                  <a:txBody>
                    <a:bodyPr/>
                    <a:lstStyle/>
                    <a:p>
                      <a:pPr marL="0" marR="0" algn="ctr">
                        <a:spcBef>
                          <a:spcPts val="0"/>
                        </a:spcBef>
                        <a:spcAft>
                          <a:spcPts val="0"/>
                        </a:spcAft>
                      </a:pPr>
                      <a:r>
                        <a:rPr lang="en-US" sz="1700" dirty="0">
                          <a:effectLst/>
                        </a:rPr>
                        <a:t>EARN 3,000+ POINTS</a:t>
                      </a:r>
                      <a:endParaRPr lang="en-US" sz="1700" dirty="0">
                        <a:solidFill>
                          <a:srgbClr val="000000"/>
                        </a:solidFill>
                        <a:effectLst/>
                        <a:latin typeface="Calibri" panose="020F0502020204030204" pitchFamily="34" charset="0"/>
                        <a:ea typeface="Times New Roman" panose="02020603050405020304" pitchFamily="18" charset="0"/>
                      </a:endParaRP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0" name="Table 9">
            <a:extLst>
              <a:ext uri="{FF2B5EF4-FFF2-40B4-BE49-F238E27FC236}">
                <a16:creationId xmlns:a16="http://schemas.microsoft.com/office/drawing/2014/main" id="{C4E028EB-AFC6-7647-9628-92F667547D15}"/>
              </a:ext>
            </a:extLst>
          </p:cNvPr>
          <p:cNvGraphicFramePr>
            <a:graphicFrameLocks noGrp="1"/>
          </p:cNvGraphicFramePr>
          <p:nvPr>
            <p:extLst>
              <p:ext uri="{D42A27DB-BD31-4B8C-83A1-F6EECF244321}">
                <p14:modId xmlns:p14="http://schemas.microsoft.com/office/powerpoint/2010/main" val="3635127644"/>
              </p:ext>
            </p:extLst>
          </p:nvPr>
        </p:nvGraphicFramePr>
        <p:xfrm>
          <a:off x="5453975" y="2967858"/>
          <a:ext cx="1177394" cy="955476"/>
        </p:xfrm>
        <a:graphic>
          <a:graphicData uri="http://schemas.openxmlformats.org/drawingml/2006/table">
            <a:tbl>
              <a:tblPr firstCol="1" bandRow="1">
                <a:tableStyleId>{21E4AEA4-8DFA-4A89-87EB-49C32662AFE0}</a:tableStyleId>
              </a:tblPr>
              <a:tblGrid>
                <a:gridCol w="1177394">
                  <a:extLst>
                    <a:ext uri="{9D8B030D-6E8A-4147-A177-3AD203B41FA5}">
                      <a16:colId xmlns:a16="http://schemas.microsoft.com/office/drawing/2014/main" val="2182048365"/>
                    </a:ext>
                  </a:extLst>
                </a:gridCol>
              </a:tblGrid>
              <a:tr h="955476">
                <a:tc>
                  <a:txBody>
                    <a:bodyPr/>
                    <a:lstStyle/>
                    <a:p>
                      <a:pPr marL="0" marR="0" algn="ctr">
                        <a:spcBef>
                          <a:spcPts val="0"/>
                        </a:spcBef>
                        <a:spcAft>
                          <a:spcPts val="0"/>
                        </a:spcAft>
                      </a:pPr>
                      <a:r>
                        <a:rPr lang="en-US" sz="1700" dirty="0">
                          <a:effectLst/>
                        </a:rPr>
                        <a:t>EARN 4,000+ POINTS</a:t>
                      </a:r>
                      <a:endParaRPr lang="en-US" sz="1400" dirty="0">
                        <a:solidFill>
                          <a:srgbClr val="000000"/>
                        </a:solidFill>
                        <a:effectLst/>
                        <a:latin typeface="Calibri" panose="020F0502020204030204" pitchFamily="34" charset="0"/>
                        <a:ea typeface="Times New Roman" panose="02020603050405020304" pitchFamily="18" charset="0"/>
                      </a:endParaRPr>
                    </a:p>
                  </a:txBody>
                  <a:tcPr marL="96381" marR="96381" marT="48190" marB="48190" anchor="ctr"/>
                </a:tc>
                <a:extLst>
                  <a:ext uri="{0D108BD9-81ED-4DB2-BD59-A6C34878D82A}">
                    <a16:rowId xmlns:a16="http://schemas.microsoft.com/office/drawing/2014/main" val="2518253853"/>
                  </a:ext>
                </a:extLst>
              </a:tr>
            </a:tbl>
          </a:graphicData>
        </a:graphic>
      </p:graphicFrame>
      <p:graphicFrame>
        <p:nvGraphicFramePr>
          <p:cNvPr id="11" name="Table 10">
            <a:extLst>
              <a:ext uri="{FF2B5EF4-FFF2-40B4-BE49-F238E27FC236}">
                <a16:creationId xmlns:a16="http://schemas.microsoft.com/office/drawing/2014/main" id="{AFA90944-2575-9A4E-8C44-0610265FAF27}"/>
              </a:ext>
            </a:extLst>
          </p:cNvPr>
          <p:cNvGraphicFramePr>
            <a:graphicFrameLocks noGrp="1"/>
          </p:cNvGraphicFramePr>
          <p:nvPr>
            <p:extLst>
              <p:ext uri="{D42A27DB-BD31-4B8C-83A1-F6EECF244321}">
                <p14:modId xmlns:p14="http://schemas.microsoft.com/office/powerpoint/2010/main" val="693682941"/>
              </p:ext>
            </p:extLst>
          </p:nvPr>
        </p:nvGraphicFramePr>
        <p:xfrm>
          <a:off x="7053634" y="2971228"/>
          <a:ext cx="1177394" cy="955476"/>
        </p:xfrm>
        <a:graphic>
          <a:graphicData uri="http://schemas.openxmlformats.org/drawingml/2006/table">
            <a:tbl>
              <a:tblPr firstCol="1" bandRow="1">
                <a:tableStyleId>{21E4AEA4-8DFA-4A89-87EB-49C32662AFE0}</a:tableStyleId>
              </a:tblPr>
              <a:tblGrid>
                <a:gridCol w="1177394">
                  <a:extLst>
                    <a:ext uri="{9D8B030D-6E8A-4147-A177-3AD203B41FA5}">
                      <a16:colId xmlns:a16="http://schemas.microsoft.com/office/drawing/2014/main" val="4124463168"/>
                    </a:ext>
                  </a:extLst>
                </a:gridCol>
              </a:tblGrid>
              <a:tr h="955476">
                <a:tc>
                  <a:txBody>
                    <a:bodyPr/>
                    <a:lstStyle/>
                    <a:p>
                      <a:pPr marL="0" marR="0" algn="ctr">
                        <a:spcBef>
                          <a:spcPts val="0"/>
                        </a:spcBef>
                        <a:spcAft>
                          <a:spcPts val="0"/>
                        </a:spcAft>
                      </a:pPr>
                      <a:r>
                        <a:rPr lang="en-US" sz="1700" dirty="0">
                          <a:effectLst/>
                        </a:rPr>
                        <a:t>EARN 5,000+ POINTS</a:t>
                      </a:r>
                      <a:endParaRPr lang="en-US" sz="1500" dirty="0">
                        <a:solidFill>
                          <a:srgbClr val="000000"/>
                        </a:solidFill>
                        <a:effectLst/>
                        <a:latin typeface="Calibri" panose="020F0502020204030204" pitchFamily="34" charset="0"/>
                        <a:ea typeface="Times New Roman" panose="02020603050405020304" pitchFamily="18" charset="0"/>
                      </a:endParaRPr>
                    </a:p>
                  </a:txBody>
                  <a:tcPr marL="103249" marR="103249" marT="51624" marB="51624" anchor="ctr"/>
                </a:tc>
                <a:extLst>
                  <a:ext uri="{0D108BD9-81ED-4DB2-BD59-A6C34878D82A}">
                    <a16:rowId xmlns:a16="http://schemas.microsoft.com/office/drawing/2014/main" val="3166827323"/>
                  </a:ext>
                </a:extLst>
              </a:tr>
            </a:tbl>
          </a:graphicData>
        </a:graphic>
      </p:graphicFrame>
      <p:graphicFrame>
        <p:nvGraphicFramePr>
          <p:cNvPr id="17" name="Table 16">
            <a:extLst>
              <a:ext uri="{FF2B5EF4-FFF2-40B4-BE49-F238E27FC236}">
                <a16:creationId xmlns:a16="http://schemas.microsoft.com/office/drawing/2014/main" id="{927A6558-3C70-D247-AAC9-CE6434B3632A}"/>
              </a:ext>
            </a:extLst>
          </p:cNvPr>
          <p:cNvGraphicFramePr>
            <a:graphicFrameLocks noGrp="1"/>
          </p:cNvGraphicFramePr>
          <p:nvPr>
            <p:extLst>
              <p:ext uri="{D42A27DB-BD31-4B8C-83A1-F6EECF244321}">
                <p14:modId xmlns:p14="http://schemas.microsoft.com/office/powerpoint/2010/main" val="2326730723"/>
              </p:ext>
            </p:extLst>
          </p:nvPr>
        </p:nvGraphicFramePr>
        <p:xfrm>
          <a:off x="3854316" y="5220558"/>
          <a:ext cx="1177394" cy="959048"/>
        </p:xfrm>
        <a:graphic>
          <a:graphicData uri="http://schemas.openxmlformats.org/drawingml/2006/table">
            <a:tbl>
              <a:tblPr firstRow="1" firstCol="1" bandRow="1">
                <a:tableStyleId>{5C22544A-7EE6-4342-B048-85BDC9FD1C3A}</a:tableStyleId>
              </a:tblPr>
              <a:tblGrid>
                <a:gridCol w="1177394">
                  <a:extLst>
                    <a:ext uri="{9D8B030D-6E8A-4147-A177-3AD203B41FA5}">
                      <a16:colId xmlns:a16="http://schemas.microsoft.com/office/drawing/2014/main" val="3298183337"/>
                    </a:ext>
                  </a:extLst>
                </a:gridCol>
              </a:tblGrid>
              <a:tr h="959048">
                <a:tc>
                  <a:txBody>
                    <a:bodyPr/>
                    <a:lstStyle/>
                    <a:p>
                      <a:pPr marL="0" marR="0" algn="ctr">
                        <a:spcBef>
                          <a:spcPts val="0"/>
                        </a:spcBef>
                        <a:spcAft>
                          <a:spcPts val="0"/>
                        </a:spcAft>
                      </a:pPr>
                      <a:r>
                        <a:rPr lang="en-US" sz="1700" dirty="0">
                          <a:effectLst/>
                        </a:rPr>
                        <a:t>$10,000</a:t>
                      </a:r>
                    </a:p>
                    <a:p>
                      <a:pPr marL="0" marR="0" algn="ctr">
                        <a:spcBef>
                          <a:spcPts val="0"/>
                        </a:spcBef>
                        <a:spcAft>
                          <a:spcPts val="0"/>
                        </a:spcAft>
                      </a:pPr>
                      <a:r>
                        <a:rPr lang="en-US" sz="1700" dirty="0">
                          <a:solidFill>
                            <a:schemeClr val="bg1"/>
                          </a:solidFill>
                          <a:effectLst/>
                          <a:latin typeface="Calibri"/>
                          <a:ea typeface="Times New Roman" panose="02020603050405020304" pitchFamily="18" charset="0"/>
                        </a:rPr>
                        <a:t>40 grants per region</a:t>
                      </a: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8" name="Table 17">
            <a:extLst>
              <a:ext uri="{FF2B5EF4-FFF2-40B4-BE49-F238E27FC236}">
                <a16:creationId xmlns:a16="http://schemas.microsoft.com/office/drawing/2014/main" id="{C4E028EB-AFC6-7647-9628-92F667547D15}"/>
              </a:ext>
            </a:extLst>
          </p:cNvPr>
          <p:cNvGraphicFramePr>
            <a:graphicFrameLocks noGrp="1"/>
          </p:cNvGraphicFramePr>
          <p:nvPr>
            <p:extLst>
              <p:ext uri="{D42A27DB-BD31-4B8C-83A1-F6EECF244321}">
                <p14:modId xmlns:p14="http://schemas.microsoft.com/office/powerpoint/2010/main" val="2135450901"/>
              </p:ext>
            </p:extLst>
          </p:nvPr>
        </p:nvGraphicFramePr>
        <p:xfrm>
          <a:off x="5453975" y="5224130"/>
          <a:ext cx="1177394" cy="955476"/>
        </p:xfrm>
        <a:graphic>
          <a:graphicData uri="http://schemas.openxmlformats.org/drawingml/2006/table">
            <a:tbl>
              <a:tblPr firstCol="1" bandRow="1">
                <a:tableStyleId>{5C22544A-7EE6-4342-B048-85BDC9FD1C3A}</a:tableStyleId>
              </a:tblPr>
              <a:tblGrid>
                <a:gridCol w="1177394">
                  <a:extLst>
                    <a:ext uri="{9D8B030D-6E8A-4147-A177-3AD203B41FA5}">
                      <a16:colId xmlns:a16="http://schemas.microsoft.com/office/drawing/2014/main" val="2182048365"/>
                    </a:ext>
                  </a:extLst>
                </a:gridCol>
              </a:tblGrid>
              <a:tr h="955476">
                <a:tc>
                  <a:txBody>
                    <a:bodyPr/>
                    <a:lstStyle/>
                    <a:p>
                      <a:pPr marL="0" marR="0" algn="ctr">
                        <a:spcBef>
                          <a:spcPts val="0"/>
                        </a:spcBef>
                        <a:spcAft>
                          <a:spcPts val="0"/>
                        </a:spcAft>
                      </a:pPr>
                      <a:r>
                        <a:rPr lang="en-US" sz="1700" dirty="0">
                          <a:effectLst/>
                        </a:rPr>
                        <a:t>$20,000</a:t>
                      </a:r>
                    </a:p>
                    <a:p>
                      <a:pPr marL="0" marR="0" algn="ctr">
                        <a:spcBef>
                          <a:spcPts val="0"/>
                        </a:spcBef>
                        <a:spcAft>
                          <a:spcPts val="0"/>
                        </a:spcAft>
                      </a:pPr>
                      <a:r>
                        <a:rPr lang="en-US" sz="1700" dirty="0">
                          <a:solidFill>
                            <a:schemeClr val="bg1"/>
                          </a:solidFill>
                          <a:effectLst/>
                          <a:latin typeface="Calibri"/>
                          <a:ea typeface="Times New Roman" panose="02020603050405020304" pitchFamily="18" charset="0"/>
                        </a:rPr>
                        <a:t>10 grants per region</a:t>
                      </a:r>
                      <a:endParaRPr lang="en-US" sz="1400" dirty="0">
                        <a:solidFill>
                          <a:schemeClr val="bg1"/>
                        </a:solidFill>
                        <a:effectLst/>
                        <a:latin typeface="Calibri" panose="020F0502020204030204" pitchFamily="34" charset="0"/>
                        <a:ea typeface="Times New Roman" panose="02020603050405020304" pitchFamily="18" charset="0"/>
                      </a:endParaRPr>
                    </a:p>
                  </a:txBody>
                  <a:tcPr marL="96381" marR="96381" marT="48190" marB="48190" anchor="ctr"/>
                </a:tc>
                <a:extLst>
                  <a:ext uri="{0D108BD9-81ED-4DB2-BD59-A6C34878D82A}">
                    <a16:rowId xmlns:a16="http://schemas.microsoft.com/office/drawing/2014/main" val="2518253853"/>
                  </a:ext>
                </a:extLst>
              </a:tr>
            </a:tbl>
          </a:graphicData>
        </a:graphic>
      </p:graphicFrame>
      <p:graphicFrame>
        <p:nvGraphicFramePr>
          <p:cNvPr id="20" name="Table 19">
            <a:extLst>
              <a:ext uri="{FF2B5EF4-FFF2-40B4-BE49-F238E27FC236}">
                <a16:creationId xmlns:a16="http://schemas.microsoft.com/office/drawing/2014/main" id="{AFA90944-2575-9A4E-8C44-0610265FAF27}"/>
              </a:ext>
            </a:extLst>
          </p:cNvPr>
          <p:cNvGraphicFramePr>
            <a:graphicFrameLocks noGrp="1"/>
          </p:cNvGraphicFramePr>
          <p:nvPr>
            <p:extLst>
              <p:ext uri="{D42A27DB-BD31-4B8C-83A1-F6EECF244321}">
                <p14:modId xmlns:p14="http://schemas.microsoft.com/office/powerpoint/2010/main" val="126331022"/>
              </p:ext>
            </p:extLst>
          </p:nvPr>
        </p:nvGraphicFramePr>
        <p:xfrm>
          <a:off x="7053634" y="5224810"/>
          <a:ext cx="1177394" cy="955476"/>
        </p:xfrm>
        <a:graphic>
          <a:graphicData uri="http://schemas.openxmlformats.org/drawingml/2006/table">
            <a:tbl>
              <a:tblPr firstCol="1" bandRow="1">
                <a:tableStyleId>{5C22544A-7EE6-4342-B048-85BDC9FD1C3A}</a:tableStyleId>
              </a:tblPr>
              <a:tblGrid>
                <a:gridCol w="1177394">
                  <a:extLst>
                    <a:ext uri="{9D8B030D-6E8A-4147-A177-3AD203B41FA5}">
                      <a16:colId xmlns:a16="http://schemas.microsoft.com/office/drawing/2014/main" val="4124463168"/>
                    </a:ext>
                  </a:extLst>
                </a:gridCol>
              </a:tblGrid>
              <a:tr h="955476">
                <a:tc>
                  <a:txBody>
                    <a:bodyPr/>
                    <a:lstStyle/>
                    <a:p>
                      <a:pPr marL="0" marR="0" algn="ctr">
                        <a:spcBef>
                          <a:spcPts val="0"/>
                        </a:spcBef>
                        <a:spcAft>
                          <a:spcPts val="0"/>
                        </a:spcAft>
                      </a:pPr>
                      <a:r>
                        <a:rPr lang="en-US" sz="1700" dirty="0">
                          <a:effectLst/>
                        </a:rPr>
                        <a:t>$70,000</a:t>
                      </a:r>
                      <a:endParaRPr lang="en-US" sz="1500" dirty="0">
                        <a:solidFill>
                          <a:srgbClr val="000000"/>
                        </a:solidFill>
                        <a:effectLst/>
                        <a:latin typeface="Calibri" panose="020F0502020204030204" pitchFamily="34" charset="0"/>
                      </a:endParaRPr>
                    </a:p>
                    <a:p>
                      <a:pPr marL="0" marR="0" algn="ctr">
                        <a:spcBef>
                          <a:spcPts val="0"/>
                        </a:spcBef>
                        <a:spcAft>
                          <a:spcPts val="0"/>
                        </a:spcAft>
                      </a:pPr>
                      <a:r>
                        <a:rPr lang="en-US" sz="1700" dirty="0">
                          <a:solidFill>
                            <a:schemeClr val="bg1"/>
                          </a:solidFill>
                          <a:effectLst/>
                          <a:latin typeface="Calibri"/>
                        </a:rPr>
                        <a:t>4</a:t>
                      </a:r>
                      <a:r>
                        <a:rPr lang="en-US" sz="1700" baseline="0" dirty="0">
                          <a:solidFill>
                            <a:schemeClr val="bg1"/>
                          </a:solidFill>
                          <a:effectLst/>
                          <a:latin typeface="Calibri"/>
                        </a:rPr>
                        <a:t> grants per region</a:t>
                      </a:r>
                      <a:endParaRPr lang="en-US" sz="1700" dirty="0">
                        <a:solidFill>
                          <a:schemeClr val="bg1"/>
                        </a:solidFill>
                        <a:effectLst/>
                      </a:endParaRPr>
                    </a:p>
                  </a:txBody>
                  <a:tcPr marL="103249" marR="103249" marT="51624" marB="51624" anchor="ctr"/>
                </a:tc>
                <a:extLst>
                  <a:ext uri="{0D108BD9-81ED-4DB2-BD59-A6C34878D82A}">
                    <a16:rowId xmlns:a16="http://schemas.microsoft.com/office/drawing/2014/main" val="3166827323"/>
                  </a:ext>
                </a:extLst>
              </a:tr>
            </a:tbl>
          </a:graphicData>
        </a:graphic>
      </p:graphicFrame>
      <p:graphicFrame>
        <p:nvGraphicFramePr>
          <p:cNvPr id="14" name="Table 13">
            <a:extLst>
              <a:ext uri="{FF2B5EF4-FFF2-40B4-BE49-F238E27FC236}">
                <a16:creationId xmlns:a16="http://schemas.microsoft.com/office/drawing/2014/main" id="{FEFE7D1B-3F01-4A1E-9D6C-9095393FF946}"/>
              </a:ext>
            </a:extLst>
          </p:cNvPr>
          <p:cNvGraphicFramePr>
            <a:graphicFrameLocks noGrp="1"/>
          </p:cNvGraphicFramePr>
          <p:nvPr>
            <p:extLst>
              <p:ext uri="{D42A27DB-BD31-4B8C-83A1-F6EECF244321}">
                <p14:modId xmlns:p14="http://schemas.microsoft.com/office/powerpoint/2010/main" val="3724781324"/>
              </p:ext>
            </p:extLst>
          </p:nvPr>
        </p:nvGraphicFramePr>
        <p:xfrm>
          <a:off x="3854316" y="4095994"/>
          <a:ext cx="1177394" cy="959048"/>
        </p:xfrm>
        <a:graphic>
          <a:graphicData uri="http://schemas.openxmlformats.org/drawingml/2006/table">
            <a:tbl>
              <a:tblPr firstRow="1" firstCol="1" bandRow="1">
                <a:tableStyleId>{5C22544A-7EE6-4342-B048-85BDC9FD1C3A}</a:tableStyleId>
              </a:tblPr>
              <a:tblGrid>
                <a:gridCol w="1177394">
                  <a:extLst>
                    <a:ext uri="{9D8B030D-6E8A-4147-A177-3AD203B41FA5}">
                      <a16:colId xmlns:a16="http://schemas.microsoft.com/office/drawing/2014/main" val="3298183337"/>
                    </a:ext>
                  </a:extLst>
                </a:gridCol>
              </a:tblGrid>
              <a:tr h="959048">
                <a:tc>
                  <a:txBody>
                    <a:bodyPr/>
                    <a:lstStyle/>
                    <a:p>
                      <a:pPr marL="0" marR="0" algn="ctr">
                        <a:spcBef>
                          <a:spcPts val="0"/>
                        </a:spcBef>
                        <a:spcAft>
                          <a:spcPts val="0"/>
                        </a:spcAft>
                      </a:pPr>
                      <a:r>
                        <a:rPr lang="en-US" sz="1700" dirty="0">
                          <a:effectLst/>
                        </a:rPr>
                        <a:t>$30,000</a:t>
                      </a:r>
                      <a:endParaRPr lang="en-US" sz="1700" dirty="0"/>
                    </a:p>
                    <a:p>
                      <a:pPr marL="0" marR="0" algn="ctr">
                        <a:spcBef>
                          <a:spcPts val="0"/>
                        </a:spcBef>
                        <a:spcAft>
                          <a:spcPts val="0"/>
                        </a:spcAft>
                      </a:pPr>
                      <a:r>
                        <a:rPr lang="en-US" sz="1700" dirty="0">
                          <a:solidFill>
                            <a:schemeClr val="bg1"/>
                          </a:solidFill>
                          <a:effectLst/>
                          <a:latin typeface="Calibri"/>
                          <a:ea typeface="Times New Roman" panose="02020603050405020304" pitchFamily="18" charset="0"/>
                        </a:rPr>
                        <a:t>50 grants statewide</a:t>
                      </a: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5" name="Table 14">
            <a:extLst>
              <a:ext uri="{FF2B5EF4-FFF2-40B4-BE49-F238E27FC236}">
                <a16:creationId xmlns:a16="http://schemas.microsoft.com/office/drawing/2014/main" id="{A5DA8186-321B-43FB-BCE5-AB04D6F295CA}"/>
              </a:ext>
            </a:extLst>
          </p:cNvPr>
          <p:cNvGraphicFramePr>
            <a:graphicFrameLocks noGrp="1"/>
          </p:cNvGraphicFramePr>
          <p:nvPr>
            <p:extLst>
              <p:ext uri="{D42A27DB-BD31-4B8C-83A1-F6EECF244321}">
                <p14:modId xmlns:p14="http://schemas.microsoft.com/office/powerpoint/2010/main" val="3797296280"/>
              </p:ext>
            </p:extLst>
          </p:nvPr>
        </p:nvGraphicFramePr>
        <p:xfrm>
          <a:off x="5453975" y="4095994"/>
          <a:ext cx="1177394" cy="955476"/>
        </p:xfrm>
        <a:graphic>
          <a:graphicData uri="http://schemas.openxmlformats.org/drawingml/2006/table">
            <a:tbl>
              <a:tblPr firstCol="1" bandRow="1">
                <a:tableStyleId>{5C22544A-7EE6-4342-B048-85BDC9FD1C3A}</a:tableStyleId>
              </a:tblPr>
              <a:tblGrid>
                <a:gridCol w="1177394">
                  <a:extLst>
                    <a:ext uri="{9D8B030D-6E8A-4147-A177-3AD203B41FA5}">
                      <a16:colId xmlns:a16="http://schemas.microsoft.com/office/drawing/2014/main" val="2182048365"/>
                    </a:ext>
                  </a:extLst>
                </a:gridCol>
              </a:tblGrid>
              <a:tr h="955476">
                <a:tc>
                  <a:txBody>
                    <a:bodyPr/>
                    <a:lstStyle/>
                    <a:p>
                      <a:pPr marL="0" marR="0" algn="ctr">
                        <a:spcBef>
                          <a:spcPts val="0"/>
                        </a:spcBef>
                        <a:spcAft>
                          <a:spcPts val="0"/>
                        </a:spcAft>
                      </a:pPr>
                      <a:r>
                        <a:rPr lang="en-US" sz="1700" dirty="0">
                          <a:effectLst/>
                        </a:rPr>
                        <a:t>$70,000</a:t>
                      </a:r>
                    </a:p>
                    <a:p>
                      <a:pPr marL="0" marR="0" algn="ctr">
                        <a:spcBef>
                          <a:spcPts val="0"/>
                        </a:spcBef>
                        <a:spcAft>
                          <a:spcPts val="0"/>
                        </a:spcAft>
                      </a:pPr>
                      <a:r>
                        <a:rPr lang="en-US" sz="1700" dirty="0">
                          <a:solidFill>
                            <a:schemeClr val="bg1"/>
                          </a:solidFill>
                          <a:effectLst/>
                          <a:latin typeface="Calibri"/>
                          <a:ea typeface="Times New Roman" panose="02020603050405020304" pitchFamily="18" charset="0"/>
                        </a:rPr>
                        <a:t>20 grants statewide</a:t>
                      </a:r>
                      <a:endParaRPr lang="en-US" sz="1400" dirty="0">
                        <a:solidFill>
                          <a:schemeClr val="bg1"/>
                        </a:solidFill>
                        <a:effectLst/>
                        <a:latin typeface="Calibri"/>
                        <a:ea typeface="Times New Roman" panose="02020603050405020304" pitchFamily="18" charset="0"/>
                      </a:endParaRPr>
                    </a:p>
                  </a:txBody>
                  <a:tcPr marL="96381" marR="96381" marT="48190" marB="48190" anchor="ctr"/>
                </a:tc>
                <a:extLst>
                  <a:ext uri="{0D108BD9-81ED-4DB2-BD59-A6C34878D82A}">
                    <a16:rowId xmlns:a16="http://schemas.microsoft.com/office/drawing/2014/main" val="2518253853"/>
                  </a:ext>
                </a:extLst>
              </a:tr>
            </a:tbl>
          </a:graphicData>
        </a:graphic>
      </p:graphicFrame>
      <p:graphicFrame>
        <p:nvGraphicFramePr>
          <p:cNvPr id="16" name="Table 15">
            <a:extLst>
              <a:ext uri="{FF2B5EF4-FFF2-40B4-BE49-F238E27FC236}">
                <a16:creationId xmlns:a16="http://schemas.microsoft.com/office/drawing/2014/main" id="{3BEC8F80-8662-4242-B380-E3D53CE7200B}"/>
              </a:ext>
            </a:extLst>
          </p:cNvPr>
          <p:cNvGraphicFramePr>
            <a:graphicFrameLocks noGrp="1"/>
          </p:cNvGraphicFramePr>
          <p:nvPr>
            <p:extLst>
              <p:ext uri="{D42A27DB-BD31-4B8C-83A1-F6EECF244321}">
                <p14:modId xmlns:p14="http://schemas.microsoft.com/office/powerpoint/2010/main" val="1832604420"/>
              </p:ext>
            </p:extLst>
          </p:nvPr>
        </p:nvGraphicFramePr>
        <p:xfrm>
          <a:off x="7053634" y="4093438"/>
          <a:ext cx="1177394" cy="955476"/>
        </p:xfrm>
        <a:graphic>
          <a:graphicData uri="http://schemas.openxmlformats.org/drawingml/2006/table">
            <a:tbl>
              <a:tblPr firstCol="1" bandRow="1">
                <a:tableStyleId>{5C22544A-7EE6-4342-B048-85BDC9FD1C3A}</a:tableStyleId>
              </a:tblPr>
              <a:tblGrid>
                <a:gridCol w="1177394">
                  <a:extLst>
                    <a:ext uri="{9D8B030D-6E8A-4147-A177-3AD203B41FA5}">
                      <a16:colId xmlns:a16="http://schemas.microsoft.com/office/drawing/2014/main" val="4124463168"/>
                    </a:ext>
                  </a:extLst>
                </a:gridCol>
              </a:tblGrid>
              <a:tr h="955476">
                <a:tc>
                  <a:txBody>
                    <a:bodyPr/>
                    <a:lstStyle/>
                    <a:p>
                      <a:pPr marL="0" marR="0" algn="ctr">
                        <a:spcBef>
                          <a:spcPts val="0"/>
                        </a:spcBef>
                        <a:spcAft>
                          <a:spcPts val="0"/>
                        </a:spcAft>
                      </a:pPr>
                      <a:r>
                        <a:rPr lang="en-US" sz="1700" dirty="0">
                          <a:effectLst/>
                        </a:rPr>
                        <a:t>$150,00</a:t>
                      </a:r>
                      <a:endParaRPr lang="en-US" sz="1700" dirty="0">
                        <a:solidFill>
                          <a:srgbClr val="000000"/>
                        </a:solidFill>
                        <a:effectLst/>
                        <a:latin typeface="Calibri"/>
                      </a:endParaRPr>
                    </a:p>
                    <a:p>
                      <a:pPr marL="0" marR="0" algn="ctr">
                        <a:spcBef>
                          <a:spcPts val="0"/>
                        </a:spcBef>
                        <a:spcAft>
                          <a:spcPts val="0"/>
                        </a:spcAft>
                      </a:pPr>
                      <a:r>
                        <a:rPr lang="en-US" sz="1700" baseline="0" dirty="0">
                          <a:solidFill>
                            <a:schemeClr val="bg1"/>
                          </a:solidFill>
                          <a:effectLst/>
                          <a:latin typeface="Calibri"/>
                        </a:rPr>
                        <a:t>10 grants statewide</a:t>
                      </a:r>
                      <a:endParaRPr lang="en-US" sz="1700" dirty="0">
                        <a:solidFill>
                          <a:schemeClr val="bg1"/>
                        </a:solidFill>
                        <a:effectLst/>
                      </a:endParaRPr>
                    </a:p>
                  </a:txBody>
                  <a:tcPr marL="103249" marR="103249" marT="51624" marB="51624" anchor="ctr"/>
                </a:tc>
                <a:extLst>
                  <a:ext uri="{0D108BD9-81ED-4DB2-BD59-A6C34878D82A}">
                    <a16:rowId xmlns:a16="http://schemas.microsoft.com/office/drawing/2014/main" val="3166827323"/>
                  </a:ext>
                </a:extLst>
              </a:tr>
            </a:tbl>
          </a:graphicData>
        </a:graphic>
      </p:graphicFrame>
      <p:graphicFrame>
        <p:nvGraphicFramePr>
          <p:cNvPr id="28" name="Table 27">
            <a:extLst>
              <a:ext uri="{FF2B5EF4-FFF2-40B4-BE49-F238E27FC236}">
                <a16:creationId xmlns:a16="http://schemas.microsoft.com/office/drawing/2014/main" id="{50DB9E21-FE88-4527-A5CC-AD9F0139C028}"/>
              </a:ext>
            </a:extLst>
          </p:cNvPr>
          <p:cNvGraphicFramePr>
            <a:graphicFrameLocks noGrp="1"/>
          </p:cNvGraphicFramePr>
          <p:nvPr>
            <p:extLst>
              <p:ext uri="{D42A27DB-BD31-4B8C-83A1-F6EECF244321}">
                <p14:modId xmlns:p14="http://schemas.microsoft.com/office/powerpoint/2010/main" val="278142293"/>
              </p:ext>
            </p:extLst>
          </p:nvPr>
        </p:nvGraphicFramePr>
        <p:xfrm>
          <a:off x="1896927" y="5235858"/>
          <a:ext cx="1535124" cy="952387"/>
        </p:xfrm>
        <a:graphic>
          <a:graphicData uri="http://schemas.openxmlformats.org/drawingml/2006/table">
            <a:tbl>
              <a:tblPr firstRow="1" firstCol="1" bandRow="1">
                <a:tableStyleId>{21E4AEA4-8DFA-4A89-87EB-49C32662AFE0}</a:tableStyleId>
              </a:tblPr>
              <a:tblGrid>
                <a:gridCol w="1535124">
                  <a:extLst>
                    <a:ext uri="{9D8B030D-6E8A-4147-A177-3AD203B41FA5}">
                      <a16:colId xmlns:a16="http://schemas.microsoft.com/office/drawing/2014/main" val="3298183337"/>
                    </a:ext>
                  </a:extLst>
                </a:gridCol>
              </a:tblGrid>
              <a:tr h="952387">
                <a:tc>
                  <a:txBody>
                    <a:bodyPr/>
                    <a:lstStyle/>
                    <a:p>
                      <a:pPr marL="0" marR="0" algn="ctr">
                        <a:spcBef>
                          <a:spcPts val="0"/>
                        </a:spcBef>
                        <a:spcAft>
                          <a:spcPts val="0"/>
                        </a:spcAft>
                      </a:pPr>
                      <a:r>
                        <a:rPr lang="en-US" sz="1700" dirty="0">
                          <a:effectLst/>
                        </a:rPr>
                        <a:t>Pop. </a:t>
                      </a:r>
                      <a:endParaRPr lang="en-US" dirty="0"/>
                    </a:p>
                    <a:p>
                      <a:pPr marL="0" marR="0" lvl="0" algn="ctr">
                        <a:spcBef>
                          <a:spcPts val="0"/>
                        </a:spcBef>
                        <a:spcAft>
                          <a:spcPts val="0"/>
                        </a:spcAft>
                        <a:buNone/>
                      </a:pPr>
                      <a:r>
                        <a:rPr lang="en-US" sz="1700" dirty="0">
                          <a:effectLst/>
                        </a:rPr>
                        <a:t>&lt; 40,000</a:t>
                      </a: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32" name="Table 31">
            <a:extLst>
              <a:ext uri="{FF2B5EF4-FFF2-40B4-BE49-F238E27FC236}">
                <a16:creationId xmlns:a16="http://schemas.microsoft.com/office/drawing/2014/main" id="{9B5AC5DA-19AE-49BC-B97E-1A814DC44A6A}"/>
              </a:ext>
            </a:extLst>
          </p:cNvPr>
          <p:cNvGraphicFramePr>
            <a:graphicFrameLocks noGrp="1"/>
          </p:cNvGraphicFramePr>
          <p:nvPr>
            <p:extLst>
              <p:ext uri="{D42A27DB-BD31-4B8C-83A1-F6EECF244321}">
                <p14:modId xmlns:p14="http://schemas.microsoft.com/office/powerpoint/2010/main" val="2799570924"/>
              </p:ext>
            </p:extLst>
          </p:nvPr>
        </p:nvGraphicFramePr>
        <p:xfrm>
          <a:off x="1896927" y="4102655"/>
          <a:ext cx="1535124" cy="952387"/>
        </p:xfrm>
        <a:graphic>
          <a:graphicData uri="http://schemas.openxmlformats.org/drawingml/2006/table">
            <a:tbl>
              <a:tblPr firstRow="1" firstCol="1" bandRow="1">
                <a:tableStyleId>{21E4AEA4-8DFA-4A89-87EB-49C32662AFE0}</a:tableStyleId>
              </a:tblPr>
              <a:tblGrid>
                <a:gridCol w="1535124">
                  <a:extLst>
                    <a:ext uri="{9D8B030D-6E8A-4147-A177-3AD203B41FA5}">
                      <a16:colId xmlns:a16="http://schemas.microsoft.com/office/drawing/2014/main" val="3298183337"/>
                    </a:ext>
                  </a:extLst>
                </a:gridCol>
              </a:tblGrid>
              <a:tr h="952387">
                <a:tc>
                  <a:txBody>
                    <a:bodyPr/>
                    <a:lstStyle/>
                    <a:p>
                      <a:pPr marL="0" marR="0" algn="ctr">
                        <a:spcBef>
                          <a:spcPts val="0"/>
                        </a:spcBef>
                        <a:spcAft>
                          <a:spcPts val="0"/>
                        </a:spcAft>
                      </a:pPr>
                      <a:r>
                        <a:rPr lang="en-US" sz="1700" dirty="0">
                          <a:effectLst/>
                        </a:rPr>
                        <a:t>Pop. </a:t>
                      </a:r>
                      <a:endParaRPr lang="en-US" dirty="0"/>
                    </a:p>
                    <a:p>
                      <a:pPr marL="0" marR="0" lvl="0" algn="ctr">
                        <a:spcBef>
                          <a:spcPts val="0"/>
                        </a:spcBef>
                        <a:spcAft>
                          <a:spcPts val="0"/>
                        </a:spcAft>
                        <a:buNone/>
                      </a:pPr>
                      <a:r>
                        <a:rPr lang="en-US" sz="1700" dirty="0">
                          <a:effectLst/>
                        </a:rPr>
                        <a:t>40,000+</a:t>
                      </a:r>
                      <a:endParaRPr lang="en-US" dirty="0"/>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29" name="Table 28">
            <a:extLst>
              <a:ext uri="{FF2B5EF4-FFF2-40B4-BE49-F238E27FC236}">
                <a16:creationId xmlns:a16="http://schemas.microsoft.com/office/drawing/2014/main" id="{FEFE7D1B-3F01-4A1E-9D6C-9095393FF946}"/>
              </a:ext>
            </a:extLst>
          </p:cNvPr>
          <p:cNvGraphicFramePr>
            <a:graphicFrameLocks noGrp="1"/>
          </p:cNvGraphicFramePr>
          <p:nvPr>
            <p:extLst>
              <p:ext uri="{D42A27DB-BD31-4B8C-83A1-F6EECF244321}">
                <p14:modId xmlns:p14="http://schemas.microsoft.com/office/powerpoint/2010/main" val="740691512"/>
              </p:ext>
            </p:extLst>
          </p:nvPr>
        </p:nvGraphicFramePr>
        <p:xfrm>
          <a:off x="90610" y="4743340"/>
          <a:ext cx="1535124" cy="736282"/>
        </p:xfrm>
        <a:graphic>
          <a:graphicData uri="http://schemas.openxmlformats.org/drawingml/2006/table">
            <a:tbl>
              <a:tblPr firstRow="1" firstCol="1" bandRow="1">
                <a:tableStyleId>{21E4AEA4-8DFA-4A89-87EB-49C32662AFE0}</a:tableStyleId>
              </a:tblPr>
              <a:tblGrid>
                <a:gridCol w="1535124">
                  <a:extLst>
                    <a:ext uri="{9D8B030D-6E8A-4147-A177-3AD203B41FA5}">
                      <a16:colId xmlns:a16="http://schemas.microsoft.com/office/drawing/2014/main" val="3298183337"/>
                    </a:ext>
                  </a:extLst>
                </a:gridCol>
              </a:tblGrid>
              <a:tr h="736282">
                <a:tc>
                  <a:txBody>
                    <a:bodyPr/>
                    <a:lstStyle/>
                    <a:p>
                      <a:pPr marL="0" marR="0" algn="ctr">
                        <a:spcBef>
                          <a:spcPts val="0"/>
                        </a:spcBef>
                        <a:spcAft>
                          <a:spcPts val="0"/>
                        </a:spcAft>
                      </a:pPr>
                      <a:r>
                        <a:rPr lang="en-US" sz="1700">
                          <a:effectLst/>
                        </a:rPr>
                        <a:t>Municipality Size</a:t>
                      </a:r>
                      <a:endParaRPr lang="en-US" sz="1700" dirty="0">
                        <a:solidFill>
                          <a:schemeClr val="bg1"/>
                        </a:solidFill>
                        <a:effectLst/>
                        <a:latin typeface="Calibri"/>
                        <a:ea typeface="Times New Roman" panose="02020603050405020304" pitchFamily="18" charset="0"/>
                      </a:endParaRPr>
                    </a:p>
                  </a:txBody>
                  <a:tcPr marL="104176" marR="104176" marT="52088" marB="52088" anchor="ctr"/>
                </a:tc>
                <a:extLst>
                  <a:ext uri="{0D108BD9-81ED-4DB2-BD59-A6C34878D82A}">
                    <a16:rowId xmlns:a16="http://schemas.microsoft.com/office/drawing/2014/main" val="3360903187"/>
                  </a:ext>
                </a:extLst>
              </a:tr>
            </a:tbl>
          </a:graphicData>
        </a:graphic>
      </p:graphicFrame>
      <p:sp>
        <p:nvSpPr>
          <p:cNvPr id="5" name="Left Brace 4"/>
          <p:cNvSpPr/>
          <p:nvPr/>
        </p:nvSpPr>
        <p:spPr>
          <a:xfrm>
            <a:off x="1641743" y="4093130"/>
            <a:ext cx="255184" cy="208559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0" name="Table 29">
            <a:extLst>
              <a:ext uri="{FF2B5EF4-FFF2-40B4-BE49-F238E27FC236}">
                <a16:creationId xmlns:a16="http://schemas.microsoft.com/office/drawing/2014/main" id="{FEFE7D1B-3F01-4A1E-9D6C-9095393FF946}"/>
              </a:ext>
            </a:extLst>
          </p:cNvPr>
          <p:cNvGraphicFramePr>
            <a:graphicFrameLocks noGrp="1"/>
          </p:cNvGraphicFramePr>
          <p:nvPr>
            <p:extLst>
              <p:ext uri="{D42A27DB-BD31-4B8C-83A1-F6EECF244321}">
                <p14:modId xmlns:p14="http://schemas.microsoft.com/office/powerpoint/2010/main" val="322273622"/>
              </p:ext>
            </p:extLst>
          </p:nvPr>
        </p:nvGraphicFramePr>
        <p:xfrm>
          <a:off x="5275110" y="1791689"/>
          <a:ext cx="1535124" cy="736282"/>
        </p:xfrm>
        <a:graphic>
          <a:graphicData uri="http://schemas.openxmlformats.org/drawingml/2006/table">
            <a:tbl>
              <a:tblPr firstRow="1" firstCol="1" bandRow="1">
                <a:tableStyleId>{21E4AEA4-8DFA-4A89-87EB-49C32662AFE0}</a:tableStyleId>
              </a:tblPr>
              <a:tblGrid>
                <a:gridCol w="1535124">
                  <a:extLst>
                    <a:ext uri="{9D8B030D-6E8A-4147-A177-3AD203B41FA5}">
                      <a16:colId xmlns:a16="http://schemas.microsoft.com/office/drawing/2014/main" val="3298183337"/>
                    </a:ext>
                  </a:extLst>
                </a:gridCol>
              </a:tblGrid>
              <a:tr h="736282">
                <a:tc>
                  <a:txBody>
                    <a:bodyPr/>
                    <a:lstStyle/>
                    <a:p>
                      <a:pPr marL="0" marR="0" algn="ctr">
                        <a:spcBef>
                          <a:spcPts val="0"/>
                        </a:spcBef>
                        <a:spcAft>
                          <a:spcPts val="0"/>
                        </a:spcAft>
                      </a:pPr>
                      <a:r>
                        <a:rPr lang="en-US" sz="1700" dirty="0">
                          <a:effectLst/>
                        </a:rPr>
                        <a:t>Point Tiers</a:t>
                      </a:r>
                      <a:endParaRPr lang="en-US" sz="1700" dirty="0">
                        <a:solidFill>
                          <a:schemeClr val="bg1"/>
                        </a:solidFill>
                        <a:effectLst/>
                        <a:latin typeface="Calibri"/>
                        <a:ea typeface="Times New Roman" panose="02020603050405020304" pitchFamily="18" charset="0"/>
                      </a:endParaRPr>
                    </a:p>
                  </a:txBody>
                  <a:tcPr marL="104176" marR="104176" marT="52088" marB="52088" anchor="ctr"/>
                </a:tc>
                <a:extLst>
                  <a:ext uri="{0D108BD9-81ED-4DB2-BD59-A6C34878D82A}">
                    <a16:rowId xmlns:a16="http://schemas.microsoft.com/office/drawing/2014/main" val="3360903187"/>
                  </a:ext>
                </a:extLst>
              </a:tr>
            </a:tbl>
          </a:graphicData>
        </a:graphic>
      </p:graphicFrame>
      <p:sp>
        <p:nvSpPr>
          <p:cNvPr id="33" name="Left Brace 32"/>
          <p:cNvSpPr/>
          <p:nvPr/>
        </p:nvSpPr>
        <p:spPr>
          <a:xfrm rot="5400000">
            <a:off x="5862991" y="573626"/>
            <a:ext cx="359362" cy="4376712"/>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5923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a:noFill/>
          <a:ln>
            <a:noFill/>
          </a:ln>
        </p:spPr>
        <p:txBody>
          <a:bodyPr lIns="91425" tIns="45700" rIns="91425" bIns="45700" anchor="b" anchorCtr="0">
            <a:noAutofit/>
          </a:bodyPr>
          <a:lstStyle/>
          <a:p>
            <a:pPr>
              <a:buSzPct val="25000"/>
            </a:pPr>
            <a:r>
              <a:rPr lang="en-US" sz="4500" dirty="0">
                <a:latin typeface="+mj-lt"/>
              </a:rPr>
              <a:t>Points Grants</a:t>
            </a:r>
            <a:r>
              <a:rPr lang="en-US" sz="4500" b="0" i="0" u="none" strike="noStrike" cap="none" dirty="0">
                <a:solidFill>
                  <a:srgbClr val="3F3F3F"/>
                </a:solidFill>
                <a:latin typeface="+mj-lt"/>
                <a:ea typeface="Calibri"/>
                <a:cs typeface="Calibri"/>
                <a:sym typeface="Calibri"/>
              </a:rPr>
              <a:t> are based on </a:t>
            </a:r>
            <a:r>
              <a:rPr lang="en-US" sz="4500" dirty="0">
                <a:latin typeface="+mj-lt"/>
              </a:rPr>
              <a:t>Region for Municipalities with Population &lt;40,000</a:t>
            </a:r>
            <a:endParaRPr lang="en-US" sz="4500" b="0" i="0" u="none" strike="noStrike" cap="none" dirty="0">
              <a:solidFill>
                <a:srgbClr val="3F3F3F"/>
              </a:solidFill>
              <a:latin typeface="+mj-lt"/>
              <a:ea typeface="Calibri"/>
              <a:cs typeface="Calibri"/>
            </a:endParaRPr>
          </a:p>
        </p:txBody>
      </p:sp>
      <p:pic>
        <p:nvPicPr>
          <p:cNvPr id="151" name="Shape 151"/>
          <p:cNvPicPr preferRelativeResize="0">
            <a:picLocks noGrp="1"/>
          </p:cNvPicPr>
          <p:nvPr>
            <p:ph type="body" idx="1"/>
          </p:nvPr>
        </p:nvPicPr>
        <p:blipFill rotWithShape="1">
          <a:blip r:embed="rId3">
            <a:alphaModFix/>
          </a:blip>
          <a:stretch/>
        </p:blipFill>
        <p:spPr>
          <a:xfrm>
            <a:off x="1096963" y="1923930"/>
            <a:ext cx="4938712" cy="3867391"/>
          </a:xfrm>
          <a:prstGeom prst="rect">
            <a:avLst/>
          </a:prstGeom>
          <a:noFill/>
          <a:ln>
            <a:noFill/>
          </a:ln>
        </p:spPr>
      </p:pic>
      <p:sp>
        <p:nvSpPr>
          <p:cNvPr id="152" name="Shape 152"/>
          <p:cNvSpPr txBox="1">
            <a:spLocks noGrp="1"/>
          </p:cNvSpPr>
          <p:nvPr>
            <p:ph type="body" idx="2"/>
          </p:nvPr>
        </p:nvSpPr>
        <p:spPr>
          <a:xfrm>
            <a:off x="6777361" y="2338663"/>
            <a:ext cx="5014924" cy="2757560"/>
          </a:xfrm>
          <a:prstGeom prst="rect">
            <a:avLst/>
          </a:prstGeom>
          <a:noFill/>
          <a:ln>
            <a:noFill/>
          </a:ln>
        </p:spPr>
        <p:txBody>
          <a:bodyPr lIns="0" tIns="45700" rIns="0" bIns="45700" anchor="t" anchorCtr="0">
            <a:noAutofit/>
          </a:bodyPr>
          <a:lstStyle/>
          <a:p>
            <a:pPr marL="91440" marR="0" lvl="0" indent="-91440" algn="l" rtl="0">
              <a:lnSpc>
                <a:spcPct val="90000"/>
              </a:lnSpc>
              <a:spcBef>
                <a:spcPts val="1400"/>
              </a:spcBef>
              <a:spcAft>
                <a:spcPts val="0"/>
              </a:spcAft>
              <a:buClr>
                <a:schemeClr val="accent1"/>
              </a:buClr>
              <a:buSzPct val="100000"/>
              <a:buFont typeface="Calibri"/>
              <a:buChar char=" "/>
            </a:pPr>
            <a:r>
              <a:rPr lang="en-US" dirty="0"/>
              <a:t>“First Come, First Serve”</a:t>
            </a:r>
            <a:r>
              <a:rPr lang="en-US" sz="2000" b="0" i="0" u="none" strike="noStrike" cap="none" dirty="0">
                <a:solidFill>
                  <a:srgbClr val="3F3F3F"/>
                </a:solidFill>
                <a:latin typeface="Calibri"/>
                <a:ea typeface="Calibri"/>
                <a:cs typeface="Calibri"/>
                <a:sym typeface="Calibri"/>
              </a:rPr>
              <a:t> process – once the grants are gone, they’re gone</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Our region includes:</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Cayuga, Cortland, Madison, Onondaga, and Oswego Counties</a:t>
            </a:r>
          </a:p>
          <a:p>
            <a:pPr marL="91440" marR="0" lvl="0" indent="-91440" algn="l" rtl="0">
              <a:lnSpc>
                <a:spcPct val="90000"/>
              </a:lnSpc>
              <a:spcBef>
                <a:spcPts val="1400"/>
              </a:spcBef>
              <a:spcAft>
                <a:spcPts val="0"/>
              </a:spcAft>
              <a:buClr>
                <a:schemeClr val="accent1"/>
              </a:buClr>
              <a:buSzPct val="100000"/>
              <a:buFont typeface="Calibri"/>
              <a:buChar char=" "/>
            </a:pPr>
            <a:endParaRPr lang="en-US" sz="2000" b="0" i="0" u="none" strike="noStrike" cap="none"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138949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5CCC-4B6E-4278-96CA-864B4D0392EB}"/>
              </a:ext>
            </a:extLst>
          </p:cNvPr>
          <p:cNvSpPr>
            <a:spLocks noGrp="1"/>
          </p:cNvSpPr>
          <p:nvPr>
            <p:ph type="title"/>
          </p:nvPr>
        </p:nvSpPr>
        <p:spPr/>
        <p:txBody>
          <a:bodyPr/>
          <a:lstStyle/>
          <a:p>
            <a:r>
              <a:rPr lang="en-US" dirty="0"/>
              <a:t>Disadvantaged Community Bonus</a:t>
            </a:r>
          </a:p>
        </p:txBody>
      </p:sp>
      <p:sp>
        <p:nvSpPr>
          <p:cNvPr id="3" name="Text Placeholder 2">
            <a:extLst>
              <a:ext uri="{FF2B5EF4-FFF2-40B4-BE49-F238E27FC236}">
                <a16:creationId xmlns:a16="http://schemas.microsoft.com/office/drawing/2014/main" id="{BA667F8C-9D64-4437-8DDF-65F25B22DABD}"/>
              </a:ext>
            </a:extLst>
          </p:cNvPr>
          <p:cNvSpPr>
            <a:spLocks noGrp="1"/>
          </p:cNvSpPr>
          <p:nvPr>
            <p:ph type="body" idx="1"/>
          </p:nvPr>
        </p:nvSpPr>
        <p:spPr>
          <a:xfrm>
            <a:off x="1097278" y="2126751"/>
            <a:ext cx="10058399" cy="3742342"/>
          </a:xfrm>
        </p:spPr>
        <p:txBody>
          <a:bodyPr/>
          <a:lstStyle/>
          <a:p>
            <a:pPr indent="0">
              <a:buNone/>
            </a:pPr>
            <a:r>
              <a:rPr lang="en-US" sz="2000" b="0" i="0" u="none" strike="noStrike" baseline="0" dirty="0">
                <a:solidFill>
                  <a:srgbClr val="000000"/>
                </a:solidFill>
                <a:latin typeface="Calibri" panose="020F0502020204030204" pitchFamily="34" charset="0"/>
              </a:rPr>
              <a:t>Any points-based or action grant award in the amount of $20,000 or greater may be eligible for $10,000 bonus funding for a clean energy project. </a:t>
            </a:r>
          </a:p>
          <a:p>
            <a:pPr indent="0">
              <a:buNone/>
            </a:pPr>
            <a:r>
              <a:rPr lang="en-US" sz="2000" b="0" i="0" u="none" strike="noStrike" baseline="0" dirty="0">
                <a:solidFill>
                  <a:srgbClr val="000000"/>
                </a:solidFill>
                <a:latin typeface="Calibri" panose="020F0502020204030204" pitchFamily="34" charset="0"/>
              </a:rPr>
              <a:t>To access a bonus, the grant project needs to be located within a New York State “Disadvantaged </a:t>
            </a:r>
            <a:r>
              <a:rPr lang="en-US" sz="2000" dirty="0">
                <a:solidFill>
                  <a:srgbClr val="000000"/>
                </a:solidFill>
                <a:latin typeface="Calibri" panose="020F0502020204030204" pitchFamily="34" charset="0"/>
              </a:rPr>
              <a:t>Community” </a:t>
            </a:r>
            <a:r>
              <a:rPr lang="en-US" sz="2000" b="0" i="0" u="none" strike="noStrike" baseline="0" dirty="0">
                <a:solidFill>
                  <a:srgbClr val="000000"/>
                </a:solidFill>
                <a:latin typeface="Calibri" panose="020F0502020204030204" pitchFamily="34" charset="0"/>
              </a:rPr>
              <a:t>as explained </a:t>
            </a:r>
            <a:r>
              <a:rPr lang="en-US" sz="2000" dirty="0">
                <a:solidFill>
                  <a:srgbClr val="000000"/>
                </a:solidFill>
                <a:latin typeface="Calibri" panose="020F0502020204030204" pitchFamily="34" charset="0"/>
              </a:rPr>
              <a:t>on NYSERDA’s website:</a:t>
            </a:r>
            <a:r>
              <a:rPr lang="en-US" sz="2000" b="0" i="0" u="none" strike="noStrike" baseline="0" dirty="0">
                <a:solidFill>
                  <a:srgbClr val="000000"/>
                </a:solidFill>
                <a:latin typeface="Calibri" panose="020F0502020204030204" pitchFamily="34" charset="0"/>
              </a:rPr>
              <a:t> </a:t>
            </a:r>
            <a:r>
              <a:rPr lang="en-US" sz="2000" b="0" i="1" u="none" strike="noStrike" baseline="0" dirty="0">
                <a:solidFill>
                  <a:schemeClr val="accent2"/>
                </a:solidFill>
                <a:latin typeface="Calibri" panose="020F0502020204030204" pitchFamily="34" charset="0"/>
                <a:hlinkClick r:id="rId2">
                  <a:extLst>
                    <a:ext uri="{A12FA001-AC4F-418D-AE19-62706E023703}">
                      <ahyp:hlinkClr xmlns:ahyp="http://schemas.microsoft.com/office/drawing/2018/hyperlinkcolor" val="tx"/>
                    </a:ext>
                  </a:extLst>
                </a:hlinkClick>
              </a:rPr>
              <a:t>www.nyserda.ny.gov/ny/disadvantaged-communities</a:t>
            </a:r>
            <a:r>
              <a:rPr lang="en-US" sz="2000" i="1" dirty="0">
                <a:solidFill>
                  <a:schemeClr val="accent2"/>
                </a:solidFill>
                <a:latin typeface="Calibri" panose="020F0502020204030204" pitchFamily="34" charset="0"/>
              </a:rPr>
              <a:t>.</a:t>
            </a:r>
          </a:p>
          <a:p>
            <a:pPr indent="0">
              <a:buNone/>
            </a:pPr>
            <a:r>
              <a:rPr lang="en-US" sz="2000" dirty="0">
                <a:solidFill>
                  <a:srgbClr val="000000"/>
                </a:solidFill>
                <a:latin typeface="Calibri" panose="020F0502020204030204" pitchFamily="34" charset="0"/>
              </a:rPr>
              <a:t>Central NY communities that meet the definition include: </a:t>
            </a:r>
            <a:r>
              <a:rPr lang="en-US" sz="2000" b="0" i="0" dirty="0">
                <a:solidFill>
                  <a:srgbClr val="000000"/>
                </a:solidFill>
                <a:effectLst/>
                <a:latin typeface="Calibri" panose="020F0502020204030204" pitchFamily="34" charset="0"/>
              </a:rPr>
              <a:t>parts of the City of Syracuse, City of Cortland, City of Auburn, City of Oswego, City of Fulton, Town of Scriba, Town of Oswego, Village of Phoenix, and Town of </a:t>
            </a:r>
            <a:r>
              <a:rPr lang="en-US" sz="2000" b="0" i="0" dirty="0" err="1">
                <a:solidFill>
                  <a:srgbClr val="000000"/>
                </a:solidFill>
                <a:effectLst/>
                <a:latin typeface="Calibri" panose="020F0502020204030204" pitchFamily="34" charset="0"/>
              </a:rPr>
              <a:t>Schroeppel</a:t>
            </a:r>
            <a:r>
              <a:rPr lang="en-US" sz="2000" b="0" i="0" dirty="0">
                <a:solidFill>
                  <a:srgbClr val="000000"/>
                </a:solidFill>
                <a:effectLst/>
                <a:latin typeface="Calibri" panose="020F0502020204030204" pitchFamily="34" charset="0"/>
              </a:rPr>
              <a:t>, and the entire Town</a:t>
            </a:r>
            <a:r>
              <a:rPr lang="en-US" sz="2000" dirty="0">
                <a:solidFill>
                  <a:srgbClr val="000000"/>
                </a:solidFill>
                <a:latin typeface="Calibri" panose="020F0502020204030204" pitchFamily="34" charset="0"/>
              </a:rPr>
              <a:t> and </a:t>
            </a:r>
            <a:r>
              <a:rPr lang="en-US" sz="2000" b="0" i="0" dirty="0">
                <a:solidFill>
                  <a:srgbClr val="000000"/>
                </a:solidFill>
                <a:effectLst/>
                <a:latin typeface="Calibri" panose="020F0502020204030204" pitchFamily="34" charset="0"/>
              </a:rPr>
              <a:t>Village of Richland/Pulaski</a:t>
            </a:r>
            <a:endParaRPr lang="en-US" sz="2000" i="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71315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8017-696D-CC4C-A4E2-0DE47B5ADDBA}"/>
              </a:ext>
            </a:extLst>
          </p:cNvPr>
          <p:cNvSpPr>
            <a:spLocks noGrp="1"/>
          </p:cNvSpPr>
          <p:nvPr>
            <p:ph type="title"/>
          </p:nvPr>
        </p:nvSpPr>
        <p:spPr/>
        <p:txBody>
          <a:bodyPr/>
          <a:lstStyle/>
          <a:p>
            <a:r>
              <a:rPr lang="en-US" dirty="0">
                <a:latin typeface="+mj-lt"/>
              </a:rPr>
              <a:t>How to apply for grants:</a:t>
            </a:r>
          </a:p>
        </p:txBody>
      </p:sp>
      <p:sp>
        <p:nvSpPr>
          <p:cNvPr id="3" name="Text Placeholder 2">
            <a:extLst>
              <a:ext uri="{FF2B5EF4-FFF2-40B4-BE49-F238E27FC236}">
                <a16:creationId xmlns:a16="http://schemas.microsoft.com/office/drawing/2014/main" id="{EBBCA2E5-C47C-AE46-81B9-5D7EBBB01CFA}"/>
              </a:ext>
            </a:extLst>
          </p:cNvPr>
          <p:cNvSpPr>
            <a:spLocks noGrp="1"/>
          </p:cNvSpPr>
          <p:nvPr>
            <p:ph type="body" idx="1"/>
          </p:nvPr>
        </p:nvSpPr>
        <p:spPr/>
        <p:txBody>
          <a:bodyPr/>
          <a:lstStyle/>
          <a:p>
            <a:pPr indent="0">
              <a:buNone/>
            </a:pPr>
            <a:r>
              <a:rPr lang="en-US" dirty="0"/>
              <a:t>Once a community qualifies for a grant they have </a:t>
            </a:r>
            <a:r>
              <a:rPr lang="en-US" b="1" dirty="0"/>
              <a:t>90 days </a:t>
            </a:r>
            <a:r>
              <a:rPr lang="en-US" dirty="0"/>
              <a:t>from their notification (via email) to submit a grant application. </a:t>
            </a:r>
          </a:p>
          <a:p>
            <a:r>
              <a:rPr lang="en-US" dirty="0"/>
              <a:t>Grants will have </a:t>
            </a:r>
            <a:r>
              <a:rPr lang="en-US" b="1" u="sng" dirty="0"/>
              <a:t>no required cost share</a:t>
            </a:r>
          </a:p>
          <a:p>
            <a:r>
              <a:rPr lang="en-US" dirty="0"/>
              <a:t>Grants $5,000 or less = no contract</a:t>
            </a:r>
          </a:p>
          <a:p>
            <a:pPr lvl="1"/>
            <a:r>
              <a:rPr lang="en-US" dirty="0"/>
              <a:t>  Check in the mail</a:t>
            </a:r>
          </a:p>
          <a:p>
            <a:r>
              <a:rPr lang="en-US" dirty="0"/>
              <a:t>Larger grants require municipality to select pre-approved project type or apply for a custom project</a:t>
            </a:r>
          </a:p>
        </p:txBody>
      </p:sp>
      <p:sp>
        <p:nvSpPr>
          <p:cNvPr id="4" name="Text Placeholder 3">
            <a:extLst>
              <a:ext uri="{FF2B5EF4-FFF2-40B4-BE49-F238E27FC236}">
                <a16:creationId xmlns:a16="http://schemas.microsoft.com/office/drawing/2014/main" id="{42102F42-C90B-A243-BB9B-CC38D1B9FDCD}"/>
              </a:ext>
            </a:extLst>
          </p:cNvPr>
          <p:cNvSpPr>
            <a:spLocks noGrp="1"/>
          </p:cNvSpPr>
          <p:nvPr>
            <p:ph type="body" idx="2"/>
          </p:nvPr>
        </p:nvSpPr>
        <p:spPr/>
        <p:txBody>
          <a:bodyPr/>
          <a:lstStyle/>
          <a:p>
            <a:r>
              <a:rPr lang="en-US" dirty="0"/>
              <a:t>Eligible pre-approved project types:</a:t>
            </a:r>
          </a:p>
          <a:p>
            <a:pPr lvl="1"/>
            <a:r>
              <a:rPr lang="en-US" dirty="0"/>
              <a:t>  Conversion to LED streetlights</a:t>
            </a:r>
          </a:p>
          <a:p>
            <a:pPr lvl="1"/>
            <a:r>
              <a:rPr lang="en-US" dirty="0"/>
              <a:t>  Installation of solar</a:t>
            </a:r>
          </a:p>
          <a:p>
            <a:pPr lvl="1"/>
            <a:r>
              <a:rPr lang="en-US" dirty="0"/>
              <a:t>  Purchase of electric vehicles</a:t>
            </a:r>
          </a:p>
          <a:p>
            <a:pPr lvl="1"/>
            <a:r>
              <a:rPr lang="en-US" dirty="0"/>
              <a:t>  Installation of EV charging stations</a:t>
            </a:r>
          </a:p>
          <a:p>
            <a:pPr lvl="1"/>
            <a:r>
              <a:rPr lang="en-US" dirty="0"/>
              <a:t>  Implementation of Clean Energy projects</a:t>
            </a:r>
          </a:p>
          <a:p>
            <a:r>
              <a:rPr lang="en-US" dirty="0"/>
              <a:t>Custom projects will be required to meet certain metrics and may take longer to be approved than pre-approved project types.</a:t>
            </a:r>
          </a:p>
        </p:txBody>
      </p:sp>
    </p:spTree>
    <p:extLst>
      <p:ext uri="{BB962C8B-B14F-4D97-AF65-F5344CB8AC3E}">
        <p14:creationId xmlns:p14="http://schemas.microsoft.com/office/powerpoint/2010/main" val="409640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DFF3-3EFE-4C4F-AFF4-36C8BDAFFF61}"/>
              </a:ext>
            </a:extLst>
          </p:cNvPr>
          <p:cNvSpPr>
            <a:spLocks noGrp="1"/>
          </p:cNvSpPr>
          <p:nvPr>
            <p:ph type="title"/>
          </p:nvPr>
        </p:nvSpPr>
        <p:spPr/>
        <p:txBody>
          <a:bodyPr/>
          <a:lstStyle/>
          <a:p>
            <a:r>
              <a:rPr lang="en-US" dirty="0">
                <a:latin typeface="+mj-lt"/>
              </a:rPr>
              <a:t>Examples of CEC Grant Projects</a:t>
            </a:r>
          </a:p>
        </p:txBody>
      </p:sp>
      <p:sp>
        <p:nvSpPr>
          <p:cNvPr id="3" name="Text Placeholder 2">
            <a:extLst>
              <a:ext uri="{FF2B5EF4-FFF2-40B4-BE49-F238E27FC236}">
                <a16:creationId xmlns:a16="http://schemas.microsoft.com/office/drawing/2014/main" id="{5F68AAA4-BDF1-1843-8FBC-E1A06464B454}"/>
              </a:ext>
            </a:extLst>
          </p:cNvPr>
          <p:cNvSpPr>
            <a:spLocks noGrp="1"/>
          </p:cNvSpPr>
          <p:nvPr>
            <p:ph type="body" idx="1"/>
          </p:nvPr>
        </p:nvSpPr>
        <p:spPr/>
        <p:txBody>
          <a:bodyPr/>
          <a:lstStyle/>
          <a:p>
            <a:pPr algn="ctr"/>
            <a:r>
              <a:rPr lang="en-US" dirty="0"/>
              <a:t>Town of Richland Solar Array</a:t>
            </a:r>
          </a:p>
        </p:txBody>
      </p:sp>
      <p:sp>
        <p:nvSpPr>
          <p:cNvPr id="4" name="Text Placeholder 2">
            <a:extLst>
              <a:ext uri="{FF2B5EF4-FFF2-40B4-BE49-F238E27FC236}">
                <a16:creationId xmlns:a16="http://schemas.microsoft.com/office/drawing/2014/main" id="{D9A74704-1980-48D5-8531-47395C84605D}"/>
              </a:ext>
            </a:extLst>
          </p:cNvPr>
          <p:cNvSpPr txBox="1">
            <a:spLocks/>
          </p:cNvSpPr>
          <p:nvPr/>
        </p:nvSpPr>
        <p:spPr>
          <a:xfrm>
            <a:off x="6014590" y="1844122"/>
            <a:ext cx="4937760" cy="73628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eaLnBrk="1" hangingPunct="1">
              <a:lnSpc>
                <a:spcPct val="90000"/>
              </a:lnSpc>
              <a:spcBef>
                <a:spcPts val="1200"/>
              </a:spcBef>
              <a:spcAft>
                <a:spcPts val="200"/>
              </a:spcAft>
              <a:buClr>
                <a:schemeClr val="accent1"/>
              </a:buClr>
              <a:buSzPct val="100000"/>
              <a:buFont typeface="Calibri"/>
              <a:buNone/>
              <a:defRPr sz="2000" b="0" i="0" u="none" strike="noStrike" cap="none">
                <a:solidFill>
                  <a:schemeClr val="dk2"/>
                </a:solidFill>
                <a:latin typeface="Calibri"/>
                <a:ea typeface="Calibri"/>
                <a:cs typeface="Calibri"/>
                <a:sym typeface="Calibri"/>
              </a:defRPr>
            </a:lvl1pPr>
            <a:lvl2pPr marL="457200" marR="0" lvl="1" indent="0" algn="l" rtl="0" eaLnBrk="1" hangingPunct="1">
              <a:lnSpc>
                <a:spcPct val="90000"/>
              </a:lnSpc>
              <a:spcBef>
                <a:spcPts val="200"/>
              </a:spcBef>
              <a:spcAft>
                <a:spcPts val="400"/>
              </a:spcAft>
              <a:buClr>
                <a:schemeClr val="accent1"/>
              </a:buClr>
              <a:buSzPct val="100000"/>
              <a:buFont typeface="Calibri"/>
              <a:buNone/>
              <a:defRPr sz="2000" b="1" i="0" u="none" strike="noStrike" cap="none">
                <a:solidFill>
                  <a:srgbClr val="3F3F3F"/>
                </a:solidFill>
                <a:latin typeface="Calibri"/>
                <a:ea typeface="Calibri"/>
                <a:cs typeface="Calibri"/>
                <a:sym typeface="Calibri"/>
              </a:defRPr>
            </a:lvl2pPr>
            <a:lvl3pPr marL="914400" marR="0" lvl="2" indent="0" algn="l" rtl="0" eaLnBrk="1" hangingPunct="1">
              <a:lnSpc>
                <a:spcPct val="90000"/>
              </a:lnSpc>
              <a:spcBef>
                <a:spcPts val="200"/>
              </a:spcBef>
              <a:spcAft>
                <a:spcPts val="400"/>
              </a:spcAft>
              <a:buClr>
                <a:schemeClr val="accent1"/>
              </a:buClr>
              <a:buSzPct val="100000"/>
              <a:buFont typeface="Calibri"/>
              <a:buNone/>
              <a:defRPr sz="1800" b="1" i="0" u="none" strike="noStrike" cap="none">
                <a:solidFill>
                  <a:srgbClr val="3F3F3F"/>
                </a:solidFill>
                <a:latin typeface="Calibri"/>
                <a:ea typeface="Calibri"/>
                <a:cs typeface="Calibri"/>
                <a:sym typeface="Calibri"/>
              </a:defRPr>
            </a:lvl3pPr>
            <a:lvl4pPr marL="1371600" marR="0" lvl="3"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4pPr>
            <a:lvl5pPr marL="1828800" marR="0" lvl="4"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5pPr>
            <a:lvl6pPr marL="2286000" marR="0" lvl="5"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6pPr>
            <a:lvl7pPr marL="2743200" marR="0" lvl="6"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7pPr>
            <a:lvl8pPr marL="3200400" marR="0" lvl="7"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8pPr>
            <a:lvl9pPr marL="3657600" marR="0" lvl="8"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9pPr>
          </a:lstStyle>
          <a:p>
            <a:pPr algn="ctr"/>
            <a:r>
              <a:rPr lang="en-US" kern="0" dirty="0"/>
              <a:t>Village of Cazenovia Heat Pumps</a:t>
            </a:r>
          </a:p>
        </p:txBody>
      </p:sp>
      <p:pic>
        <p:nvPicPr>
          <p:cNvPr id="11" name="Picture 10">
            <a:extLst>
              <a:ext uri="{FF2B5EF4-FFF2-40B4-BE49-F238E27FC236}">
                <a16:creationId xmlns:a16="http://schemas.microsoft.com/office/drawing/2014/main" id="{54DA3AB8-0CB3-4866-88C7-1FDC91A99C1F}"/>
              </a:ext>
            </a:extLst>
          </p:cNvPr>
          <p:cNvPicPr>
            <a:picLocks noChangeAspect="1"/>
          </p:cNvPicPr>
          <p:nvPr/>
        </p:nvPicPr>
        <p:blipFill rotWithShape="1">
          <a:blip r:embed="rId2"/>
          <a:srcRect b="28135"/>
          <a:stretch/>
        </p:blipFill>
        <p:spPr>
          <a:xfrm>
            <a:off x="6799344" y="2567561"/>
            <a:ext cx="3834409" cy="3675632"/>
          </a:xfrm>
          <a:prstGeom prst="rect">
            <a:avLst/>
          </a:prstGeom>
          <a:ln w="12700">
            <a:solidFill>
              <a:schemeClr val="tx1"/>
            </a:solid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291CDAA-6AD1-44D2-A57D-0601800D9BC6}"/>
              </a:ext>
            </a:extLst>
          </p:cNvPr>
          <p:cNvPicPr>
            <a:picLocks noChangeAspect="1"/>
          </p:cNvPicPr>
          <p:nvPr/>
        </p:nvPicPr>
        <p:blipFill rotWithShape="1">
          <a:blip r:embed="rId3"/>
          <a:srcRect l="1" t="23970" r="-71" b="29737"/>
          <a:stretch/>
        </p:blipFill>
        <p:spPr>
          <a:xfrm>
            <a:off x="1097279" y="2687167"/>
            <a:ext cx="5098750" cy="3144870"/>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650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DFF3-3EFE-4C4F-AFF4-36C8BDAFFF61}"/>
              </a:ext>
            </a:extLst>
          </p:cNvPr>
          <p:cNvSpPr>
            <a:spLocks noGrp="1"/>
          </p:cNvSpPr>
          <p:nvPr>
            <p:ph type="title"/>
          </p:nvPr>
        </p:nvSpPr>
        <p:spPr>
          <a:xfrm>
            <a:off x="1097279" y="286603"/>
            <a:ext cx="10248054" cy="1450756"/>
          </a:xfrm>
        </p:spPr>
        <p:txBody>
          <a:bodyPr/>
          <a:lstStyle/>
          <a:p>
            <a:r>
              <a:rPr lang="en-US" sz="4500" dirty="0">
                <a:latin typeface="+mj-lt"/>
              </a:rPr>
              <a:t>Examples of CEC Grant Projects</a:t>
            </a:r>
          </a:p>
        </p:txBody>
      </p:sp>
      <p:sp>
        <p:nvSpPr>
          <p:cNvPr id="3" name="Text Placeholder 2">
            <a:extLst>
              <a:ext uri="{FF2B5EF4-FFF2-40B4-BE49-F238E27FC236}">
                <a16:creationId xmlns:a16="http://schemas.microsoft.com/office/drawing/2014/main" id="{5F68AAA4-BDF1-1843-8FBC-E1A06464B454}"/>
              </a:ext>
            </a:extLst>
          </p:cNvPr>
          <p:cNvSpPr>
            <a:spLocks noGrp="1"/>
          </p:cNvSpPr>
          <p:nvPr>
            <p:ph type="body" idx="1"/>
          </p:nvPr>
        </p:nvSpPr>
        <p:spPr>
          <a:xfrm>
            <a:off x="480830" y="1846051"/>
            <a:ext cx="4937760" cy="736282"/>
          </a:xfrm>
        </p:spPr>
        <p:txBody>
          <a:bodyPr/>
          <a:lstStyle/>
          <a:p>
            <a:pPr algn="ctr"/>
            <a:r>
              <a:rPr lang="en-US" dirty="0"/>
              <a:t>Village of Fair Haven PHEV</a:t>
            </a:r>
          </a:p>
        </p:txBody>
      </p:sp>
      <p:sp>
        <p:nvSpPr>
          <p:cNvPr id="4" name="Text Placeholder 2">
            <a:extLst>
              <a:ext uri="{FF2B5EF4-FFF2-40B4-BE49-F238E27FC236}">
                <a16:creationId xmlns:a16="http://schemas.microsoft.com/office/drawing/2014/main" id="{2F0A9FCD-1BB4-461F-821B-7155B17DE459}"/>
              </a:ext>
            </a:extLst>
          </p:cNvPr>
          <p:cNvSpPr txBox="1">
            <a:spLocks/>
          </p:cNvSpPr>
          <p:nvPr/>
        </p:nvSpPr>
        <p:spPr>
          <a:xfrm>
            <a:off x="6329535" y="1846051"/>
            <a:ext cx="4937760" cy="73628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eaLnBrk="1" hangingPunct="1">
              <a:lnSpc>
                <a:spcPct val="90000"/>
              </a:lnSpc>
              <a:spcBef>
                <a:spcPts val="1200"/>
              </a:spcBef>
              <a:spcAft>
                <a:spcPts val="200"/>
              </a:spcAft>
              <a:buClr>
                <a:schemeClr val="accent1"/>
              </a:buClr>
              <a:buSzPct val="100000"/>
              <a:buFont typeface="Calibri"/>
              <a:buNone/>
              <a:defRPr sz="2000" b="0" i="0" u="none" strike="noStrike" cap="none">
                <a:solidFill>
                  <a:schemeClr val="dk2"/>
                </a:solidFill>
                <a:latin typeface="Calibri"/>
                <a:ea typeface="Calibri"/>
                <a:cs typeface="Calibri"/>
                <a:sym typeface="Calibri"/>
              </a:defRPr>
            </a:lvl1pPr>
            <a:lvl2pPr marL="457200" marR="0" lvl="1" indent="0" algn="l" rtl="0" eaLnBrk="1" hangingPunct="1">
              <a:lnSpc>
                <a:spcPct val="90000"/>
              </a:lnSpc>
              <a:spcBef>
                <a:spcPts val="200"/>
              </a:spcBef>
              <a:spcAft>
                <a:spcPts val="400"/>
              </a:spcAft>
              <a:buClr>
                <a:schemeClr val="accent1"/>
              </a:buClr>
              <a:buSzPct val="100000"/>
              <a:buFont typeface="Calibri"/>
              <a:buNone/>
              <a:defRPr sz="2000" b="1" i="0" u="none" strike="noStrike" cap="none">
                <a:solidFill>
                  <a:srgbClr val="3F3F3F"/>
                </a:solidFill>
                <a:latin typeface="Calibri"/>
                <a:ea typeface="Calibri"/>
                <a:cs typeface="Calibri"/>
                <a:sym typeface="Calibri"/>
              </a:defRPr>
            </a:lvl2pPr>
            <a:lvl3pPr marL="914400" marR="0" lvl="2" indent="0" algn="l" rtl="0" eaLnBrk="1" hangingPunct="1">
              <a:lnSpc>
                <a:spcPct val="90000"/>
              </a:lnSpc>
              <a:spcBef>
                <a:spcPts val="200"/>
              </a:spcBef>
              <a:spcAft>
                <a:spcPts val="400"/>
              </a:spcAft>
              <a:buClr>
                <a:schemeClr val="accent1"/>
              </a:buClr>
              <a:buSzPct val="100000"/>
              <a:buFont typeface="Calibri"/>
              <a:buNone/>
              <a:defRPr sz="1800" b="1" i="0" u="none" strike="noStrike" cap="none">
                <a:solidFill>
                  <a:srgbClr val="3F3F3F"/>
                </a:solidFill>
                <a:latin typeface="Calibri"/>
                <a:ea typeface="Calibri"/>
                <a:cs typeface="Calibri"/>
                <a:sym typeface="Calibri"/>
              </a:defRPr>
            </a:lvl3pPr>
            <a:lvl4pPr marL="1371600" marR="0" lvl="3"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4pPr>
            <a:lvl5pPr marL="1828800" marR="0" lvl="4"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5pPr>
            <a:lvl6pPr marL="2286000" marR="0" lvl="5"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6pPr>
            <a:lvl7pPr marL="2743200" marR="0" lvl="6"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7pPr>
            <a:lvl8pPr marL="3200400" marR="0" lvl="7"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8pPr>
            <a:lvl9pPr marL="3657600" marR="0" lvl="8"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9pPr>
          </a:lstStyle>
          <a:p>
            <a:pPr algn="ctr"/>
            <a:r>
              <a:rPr lang="en-US" kern="0" dirty="0"/>
              <a:t>Town of DeWitt EVs and Charging Stations</a:t>
            </a:r>
            <a:endParaRPr lang="en-US" dirty="0"/>
          </a:p>
        </p:txBody>
      </p:sp>
      <p:pic>
        <p:nvPicPr>
          <p:cNvPr id="10" name="Picture 9">
            <a:extLst>
              <a:ext uri="{FF2B5EF4-FFF2-40B4-BE49-F238E27FC236}">
                <a16:creationId xmlns:a16="http://schemas.microsoft.com/office/drawing/2014/main" id="{0343F9AC-6DE6-439B-AF2F-E64B29B74418}"/>
              </a:ext>
            </a:extLst>
          </p:cNvPr>
          <p:cNvPicPr>
            <a:picLocks noChangeAspect="1"/>
          </p:cNvPicPr>
          <p:nvPr/>
        </p:nvPicPr>
        <p:blipFill>
          <a:blip r:embed="rId2"/>
          <a:stretch>
            <a:fillRect/>
          </a:stretch>
        </p:blipFill>
        <p:spPr>
          <a:xfrm>
            <a:off x="6070500" y="2691025"/>
            <a:ext cx="5518710" cy="2977005"/>
          </a:xfrm>
          <a:prstGeom prst="rect">
            <a:avLst/>
          </a:prstGeom>
          <a:ln w="12700">
            <a:solidFill>
              <a:schemeClr val="tx1"/>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AE9B0A6-6893-457E-B292-CCD280A42DC9}"/>
              </a:ext>
            </a:extLst>
          </p:cNvPr>
          <p:cNvPicPr>
            <a:picLocks noChangeAspect="1"/>
          </p:cNvPicPr>
          <p:nvPr/>
        </p:nvPicPr>
        <p:blipFill>
          <a:blip r:embed="rId3"/>
          <a:stretch>
            <a:fillRect/>
          </a:stretch>
        </p:blipFill>
        <p:spPr>
          <a:xfrm>
            <a:off x="815724" y="2604362"/>
            <a:ext cx="4465194" cy="3342612"/>
          </a:xfrm>
          <a:prstGeom prst="rect">
            <a:avLst/>
          </a:prstGeom>
          <a:ln w="12700">
            <a:solidFill>
              <a:srgbClr val="31242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71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944025" y="3169175"/>
            <a:ext cx="10732800" cy="1143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262626"/>
              </a:buClr>
              <a:buSzPct val="25000"/>
              <a:buFont typeface="Calibri"/>
              <a:buNone/>
            </a:pPr>
            <a:r>
              <a:rPr lang="en-US" sz="7000" b="0" i="0" u="none" strike="noStrike" cap="none" dirty="0">
                <a:solidFill>
                  <a:srgbClr val="262626"/>
                </a:solidFill>
                <a:latin typeface="+mj-lt"/>
                <a:ea typeface="Calibri"/>
                <a:cs typeface="Calibri"/>
                <a:sym typeface="Calibri"/>
              </a:rPr>
              <a:t>High Impact Action Items</a:t>
            </a:r>
          </a:p>
        </p:txBody>
      </p:sp>
      <p:sp>
        <p:nvSpPr>
          <p:cNvPr id="176" name="Shape 176"/>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endParaRPr sz="2400" b="0" i="0" u="none" strike="noStrike" cap="none" dirty="0">
              <a:solidFill>
                <a:schemeClr val="dk2"/>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2400" b="0" i="0" u="none" strike="noStrike" cap="none" dirty="0">
                <a:solidFill>
                  <a:schemeClr val="dk2"/>
                </a:solidFill>
                <a:latin typeface="Calibri"/>
                <a:ea typeface="Calibri"/>
                <a:cs typeface="Calibri"/>
                <a:sym typeface="Calibri"/>
              </a:rPr>
              <a:t>ITEM BREAKDOWN</a:t>
            </a:r>
          </a:p>
        </p:txBody>
      </p:sp>
    </p:spTree>
    <p:extLst>
      <p:ext uri="{BB962C8B-B14F-4D97-AF65-F5344CB8AC3E}">
        <p14:creationId xmlns:p14="http://schemas.microsoft.com/office/powerpoint/2010/main" val="419620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1A7C-D24C-4098-966A-F99076E2E949}"/>
              </a:ext>
            </a:extLst>
          </p:cNvPr>
          <p:cNvSpPr>
            <a:spLocks noGrp="1"/>
          </p:cNvSpPr>
          <p:nvPr>
            <p:ph type="title"/>
          </p:nvPr>
        </p:nvSpPr>
        <p:spPr/>
        <p:txBody>
          <a:bodyPr/>
          <a:lstStyle/>
          <a:p>
            <a:r>
              <a:rPr lang="en-US" dirty="0"/>
              <a:t>Logistics</a:t>
            </a:r>
          </a:p>
        </p:txBody>
      </p:sp>
      <p:sp>
        <p:nvSpPr>
          <p:cNvPr id="3" name="Text Placeholder 2">
            <a:extLst>
              <a:ext uri="{FF2B5EF4-FFF2-40B4-BE49-F238E27FC236}">
                <a16:creationId xmlns:a16="http://schemas.microsoft.com/office/drawing/2014/main" id="{0CC2E814-B067-48FC-AFFF-3B8E2FCFC1B2}"/>
              </a:ext>
            </a:extLst>
          </p:cNvPr>
          <p:cNvSpPr>
            <a:spLocks noGrp="1"/>
          </p:cNvSpPr>
          <p:nvPr>
            <p:ph type="body" idx="1"/>
          </p:nvPr>
        </p:nvSpPr>
        <p:spPr>
          <a:xfrm>
            <a:off x="1097278" y="1845733"/>
            <a:ext cx="10058399" cy="4023360"/>
          </a:xfrm>
        </p:spPr>
        <p:txBody>
          <a:bodyPr/>
          <a:lstStyle/>
          <a:p>
            <a:pPr indent="0">
              <a:buNone/>
            </a:pPr>
            <a:r>
              <a:rPr lang="en-US" dirty="0"/>
              <a:t>We will be turning off cameras and muting all attendees </a:t>
            </a:r>
          </a:p>
          <a:p>
            <a:pPr indent="0">
              <a:buNone/>
            </a:pPr>
            <a:r>
              <a:rPr lang="en-US" dirty="0"/>
              <a:t>Please enter questions in the chat, we will answer at the end</a:t>
            </a:r>
          </a:p>
          <a:p>
            <a:pPr indent="0">
              <a:buNone/>
            </a:pPr>
            <a:r>
              <a:rPr lang="en-US" dirty="0"/>
              <a:t>This webinar is being recorded and will be posted on our website and emailed to attendees</a:t>
            </a:r>
          </a:p>
        </p:txBody>
      </p:sp>
    </p:spTree>
    <p:extLst>
      <p:ext uri="{BB962C8B-B14F-4D97-AF65-F5344CB8AC3E}">
        <p14:creationId xmlns:p14="http://schemas.microsoft.com/office/powerpoint/2010/main" val="207285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750D8E-8BB2-AC46-B3E1-532F679C3C2D}"/>
              </a:ext>
            </a:extLst>
          </p:cNvPr>
          <p:cNvSpPr>
            <a:spLocks noGrp="1"/>
          </p:cNvSpPr>
          <p:nvPr>
            <p:ph type="title"/>
          </p:nvPr>
        </p:nvSpPr>
        <p:spPr>
          <a:xfrm>
            <a:off x="156052" y="2011678"/>
            <a:ext cx="2163907" cy="2697482"/>
          </a:xfrm>
        </p:spPr>
        <p:txBody>
          <a:bodyPr/>
          <a:lstStyle/>
          <a:p>
            <a:r>
              <a:rPr lang="en-US" sz="3200" dirty="0">
                <a:latin typeface="+mj-lt"/>
              </a:rPr>
              <a:t>Original CEC </a:t>
            </a:r>
            <a:br>
              <a:rPr lang="en-US" sz="3200" dirty="0">
                <a:latin typeface="+mj-lt"/>
              </a:rPr>
            </a:br>
            <a:r>
              <a:rPr lang="en-US" sz="3200" dirty="0">
                <a:latin typeface="+mj-lt"/>
              </a:rPr>
              <a:t>High Impact Actions continuing in Leadership Round</a:t>
            </a:r>
          </a:p>
        </p:txBody>
      </p:sp>
      <p:sp>
        <p:nvSpPr>
          <p:cNvPr id="4" name="Text Placeholder 3">
            <a:extLst>
              <a:ext uri="{FF2B5EF4-FFF2-40B4-BE49-F238E27FC236}">
                <a16:creationId xmlns:a16="http://schemas.microsoft.com/office/drawing/2014/main" id="{C161A4AE-F1E4-E740-9F94-AB1690220EB1}"/>
              </a:ext>
            </a:extLst>
          </p:cNvPr>
          <p:cNvSpPr>
            <a:spLocks noGrp="1"/>
          </p:cNvSpPr>
          <p:nvPr>
            <p:ph type="body" idx="1"/>
          </p:nvPr>
        </p:nvSpPr>
        <p:spPr/>
        <p:txBody>
          <a:bodyPr/>
          <a:lstStyle/>
          <a:p>
            <a:endParaRPr lang="en-US" dirty="0"/>
          </a:p>
          <a:p>
            <a:r>
              <a:rPr lang="en-US" dirty="0"/>
              <a:t>Many of these might be actions that your community has already completed through the first iteration of the program</a:t>
            </a:r>
          </a:p>
        </p:txBody>
      </p:sp>
      <p:graphicFrame>
        <p:nvGraphicFramePr>
          <p:cNvPr id="2" name="Table 1">
            <a:extLst>
              <a:ext uri="{FF2B5EF4-FFF2-40B4-BE49-F238E27FC236}">
                <a16:creationId xmlns:a16="http://schemas.microsoft.com/office/drawing/2014/main" id="{F5E9F62A-9C7F-9344-A033-C1C3E4E2ED99}"/>
              </a:ext>
            </a:extLst>
          </p:cNvPr>
          <p:cNvGraphicFramePr>
            <a:graphicFrameLocks noGrp="1"/>
          </p:cNvGraphicFramePr>
          <p:nvPr>
            <p:extLst>
              <p:ext uri="{D42A27DB-BD31-4B8C-83A1-F6EECF244321}">
                <p14:modId xmlns:p14="http://schemas.microsoft.com/office/powerpoint/2010/main" val="1857312989"/>
              </p:ext>
            </p:extLst>
          </p:nvPr>
        </p:nvGraphicFramePr>
        <p:xfrm>
          <a:off x="2319959" y="298543"/>
          <a:ext cx="9841670" cy="6123752"/>
        </p:xfrm>
        <a:graphic>
          <a:graphicData uri="http://schemas.openxmlformats.org/drawingml/2006/table">
            <a:tbl>
              <a:tblPr firstCol="1" bandRow="1">
                <a:tableStyleId>{5C22544A-7EE6-4342-B048-85BDC9FD1C3A}</a:tableStyleId>
              </a:tblPr>
              <a:tblGrid>
                <a:gridCol w="1644895">
                  <a:extLst>
                    <a:ext uri="{9D8B030D-6E8A-4147-A177-3AD203B41FA5}">
                      <a16:colId xmlns:a16="http://schemas.microsoft.com/office/drawing/2014/main" val="2475152656"/>
                    </a:ext>
                  </a:extLst>
                </a:gridCol>
                <a:gridCol w="8196775">
                  <a:extLst>
                    <a:ext uri="{9D8B030D-6E8A-4147-A177-3AD203B41FA5}">
                      <a16:colId xmlns:a16="http://schemas.microsoft.com/office/drawing/2014/main" val="2978941347"/>
                    </a:ext>
                  </a:extLst>
                </a:gridCol>
              </a:tblGrid>
              <a:tr h="238941">
                <a:tc rowSpan="2">
                  <a:txBody>
                    <a:bodyPr/>
                    <a:lstStyle/>
                    <a:p>
                      <a:pPr marL="0" marR="0" algn="ctr">
                        <a:spcBef>
                          <a:spcPts val="0"/>
                        </a:spcBef>
                        <a:spcAft>
                          <a:spcPts val="0"/>
                        </a:spcAft>
                      </a:pPr>
                      <a:r>
                        <a:rPr lang="en-US" sz="1600" dirty="0">
                          <a:effectLst/>
                        </a:rPr>
                        <a:t>200 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UNIFIED SOLAR PERMIT</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3029848466"/>
                  </a:ext>
                </a:extLst>
              </a:tr>
              <a:tr h="253875">
                <a:tc vMerge="1">
                  <a:txBody>
                    <a:bodyPr/>
                    <a:lstStyle/>
                    <a:p>
                      <a:endParaRPr lang="en-US"/>
                    </a:p>
                  </a:txBody>
                  <a:tcPr/>
                </a:tc>
                <a:tc>
                  <a:txBody>
                    <a:bodyPr/>
                    <a:lstStyle/>
                    <a:p>
                      <a:pPr marL="0" marR="0">
                        <a:spcBef>
                          <a:spcPts val="0"/>
                        </a:spcBef>
                        <a:spcAft>
                          <a:spcPts val="0"/>
                        </a:spcAft>
                      </a:pPr>
                      <a:r>
                        <a:rPr lang="en-US" sz="1400" dirty="0">
                          <a:effectLst/>
                        </a:rPr>
                        <a:t>Adopt the New York State Unified Solar Permit to streamline the approvals process for solar</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446046393"/>
                  </a:ext>
                </a:extLst>
              </a:tr>
              <a:tr h="0">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3631160649"/>
                  </a:ext>
                </a:extLst>
              </a:tr>
              <a:tr h="238941">
                <a:tc rowSpan="2">
                  <a:txBody>
                    <a:bodyPr/>
                    <a:lstStyle/>
                    <a:p>
                      <a:pPr marL="0" marR="0" algn="ctr">
                        <a:spcBef>
                          <a:spcPts val="0"/>
                        </a:spcBef>
                        <a:spcAft>
                          <a:spcPts val="0"/>
                        </a:spcAft>
                      </a:pPr>
                      <a:r>
                        <a:rPr lang="en-US" sz="1600" dirty="0">
                          <a:effectLst/>
                        </a:rPr>
                        <a:t>200 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ENERGY CODE ENFORCEMENT TRAINING</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737612670"/>
                  </a:ext>
                </a:extLst>
              </a:tr>
              <a:tr h="238941">
                <a:tc vMerge="1">
                  <a:txBody>
                    <a:bodyPr/>
                    <a:lstStyle/>
                    <a:p>
                      <a:endParaRPr lang="en-US"/>
                    </a:p>
                  </a:txBody>
                  <a:tcPr/>
                </a:tc>
                <a:tc>
                  <a:txBody>
                    <a:bodyPr/>
                    <a:lstStyle/>
                    <a:p>
                      <a:pPr marL="0" marR="0">
                        <a:spcBef>
                          <a:spcPts val="0"/>
                        </a:spcBef>
                        <a:spcAft>
                          <a:spcPts val="0"/>
                        </a:spcAft>
                      </a:pPr>
                      <a:r>
                        <a:rPr lang="en-US" sz="1400" dirty="0">
                          <a:effectLst/>
                        </a:rPr>
                        <a:t>Train code compliance officers in best practices in energy code enforcement  </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1101994874"/>
                  </a:ext>
                </a:extLst>
              </a:tr>
              <a:tr h="119470">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2999949204"/>
                  </a:ext>
                </a:extLst>
              </a:tr>
              <a:tr h="238941">
                <a:tc rowSpan="2">
                  <a:txBody>
                    <a:bodyPr/>
                    <a:lstStyle/>
                    <a:p>
                      <a:pPr marL="0" marR="0" algn="ctr">
                        <a:spcBef>
                          <a:spcPts val="0"/>
                        </a:spcBef>
                        <a:spcAft>
                          <a:spcPts val="0"/>
                        </a:spcAft>
                      </a:pPr>
                      <a:r>
                        <a:rPr lang="en-US" sz="1600" dirty="0">
                          <a:effectLst/>
                        </a:rPr>
                        <a:t>Up to 500 </a:t>
                      </a:r>
                    </a:p>
                    <a:p>
                      <a:pPr marL="0" marR="0" algn="ctr">
                        <a:spcBef>
                          <a:spcPts val="0"/>
                        </a:spcBef>
                        <a:spcAft>
                          <a:spcPts val="0"/>
                        </a:spcAft>
                      </a:pPr>
                      <a:r>
                        <a:rPr lang="en-US" sz="1600" dirty="0">
                          <a:effectLst/>
                        </a:rPr>
                        <a:t>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PACE FINANCING</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3207339514"/>
                  </a:ext>
                </a:extLst>
              </a:tr>
              <a:tr h="224008">
                <a:tc vMerge="1">
                  <a:txBody>
                    <a:bodyPr/>
                    <a:lstStyle/>
                    <a:p>
                      <a:endParaRPr lang="en-US"/>
                    </a:p>
                  </a:txBody>
                  <a:tcPr/>
                </a:tc>
                <a:tc>
                  <a:txBody>
                    <a:bodyPr/>
                    <a:lstStyle/>
                    <a:p>
                      <a:pPr marL="0" marR="0">
                        <a:spcBef>
                          <a:spcPts val="0"/>
                        </a:spcBef>
                        <a:spcAft>
                          <a:spcPts val="0"/>
                        </a:spcAft>
                      </a:pPr>
                      <a:r>
                        <a:rPr lang="en-US" sz="1400" dirty="0">
                          <a:effectLst/>
                        </a:rPr>
                        <a:t>Authorize a financing program for clean energy upgrades to commercial or non-profit property</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639924861"/>
                  </a:ext>
                </a:extLst>
              </a:tr>
              <a:tr h="134404">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4189511033"/>
                  </a:ext>
                </a:extLst>
              </a:tr>
              <a:tr h="238941">
                <a:tc rowSpan="2">
                  <a:txBody>
                    <a:bodyPr/>
                    <a:lstStyle/>
                    <a:p>
                      <a:pPr marL="0" marR="0" algn="ctr">
                        <a:spcBef>
                          <a:spcPts val="0"/>
                        </a:spcBef>
                        <a:spcAft>
                          <a:spcPts val="0"/>
                        </a:spcAft>
                      </a:pPr>
                      <a:r>
                        <a:rPr lang="en-US" sz="1600" dirty="0">
                          <a:effectLst/>
                        </a:rPr>
                        <a:t>500 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CLEAN ENERGY UPGRADES</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3020483938"/>
                  </a:ext>
                </a:extLst>
              </a:tr>
              <a:tr h="238941">
                <a:tc vMerge="1">
                  <a:txBody>
                    <a:bodyPr/>
                    <a:lstStyle/>
                    <a:p>
                      <a:endParaRPr lang="en-US"/>
                    </a:p>
                  </a:txBody>
                  <a:tcPr/>
                </a:tc>
                <a:tc>
                  <a:txBody>
                    <a:bodyPr/>
                    <a:lstStyle/>
                    <a:p>
                      <a:pPr marL="0" marR="0">
                        <a:spcBef>
                          <a:spcPts val="0"/>
                        </a:spcBef>
                        <a:spcAft>
                          <a:spcPts val="0"/>
                        </a:spcAft>
                      </a:pPr>
                      <a:r>
                        <a:rPr lang="en-US" sz="1400" dirty="0">
                          <a:effectLst/>
                        </a:rPr>
                        <a:t>Achieve a 10 percent reduction in the greenhouse gas emissions from municipal buildings</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377538320"/>
                  </a:ext>
                </a:extLst>
              </a:tr>
              <a:tr h="134404">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3815110972"/>
                  </a:ext>
                </a:extLst>
              </a:tr>
              <a:tr h="134404">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1072809216"/>
                  </a:ext>
                </a:extLst>
              </a:tr>
              <a:tr h="238941">
                <a:tc rowSpan="2">
                  <a:txBody>
                    <a:bodyPr/>
                    <a:lstStyle/>
                    <a:p>
                      <a:pPr marL="0" marR="0" algn="ctr">
                        <a:spcBef>
                          <a:spcPts val="0"/>
                        </a:spcBef>
                        <a:spcAft>
                          <a:spcPts val="0"/>
                        </a:spcAft>
                      </a:pPr>
                      <a:r>
                        <a:rPr lang="en-US" sz="1600" dirty="0">
                          <a:effectLst/>
                        </a:rPr>
                        <a:t>Up to 900 </a:t>
                      </a:r>
                    </a:p>
                    <a:p>
                      <a:pPr marL="0" marR="0" algn="ctr">
                        <a:spcBef>
                          <a:spcPts val="0"/>
                        </a:spcBef>
                        <a:spcAft>
                          <a:spcPts val="0"/>
                        </a:spcAft>
                      </a:pPr>
                      <a:r>
                        <a:rPr lang="en-US" sz="1600" dirty="0">
                          <a:effectLst/>
                        </a:rPr>
                        <a:t>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LED STREET LIGHTS</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2500521363"/>
                  </a:ext>
                </a:extLst>
              </a:tr>
              <a:tr h="268809">
                <a:tc vMerge="1">
                  <a:txBody>
                    <a:bodyPr/>
                    <a:lstStyle/>
                    <a:p>
                      <a:endParaRPr lang="en-US"/>
                    </a:p>
                  </a:txBody>
                  <a:tcPr/>
                </a:tc>
                <a:tc>
                  <a:txBody>
                    <a:bodyPr/>
                    <a:lstStyle/>
                    <a:p>
                      <a:pPr marL="0" marR="0">
                        <a:spcBef>
                          <a:spcPts val="0"/>
                        </a:spcBef>
                        <a:spcAft>
                          <a:spcPts val="0"/>
                        </a:spcAft>
                      </a:pPr>
                      <a:r>
                        <a:rPr lang="en-US" sz="1400" dirty="0">
                          <a:effectLst/>
                        </a:rPr>
                        <a:t>Convert at least half of the municipal cobra-head or decorative-style street lights to LED</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273680440"/>
                  </a:ext>
                </a:extLst>
              </a:tr>
              <a:tr h="134404">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1424269795"/>
                  </a:ext>
                </a:extLst>
              </a:tr>
              <a:tr h="238941">
                <a:tc rowSpan="2">
                  <a:txBody>
                    <a:bodyPr/>
                    <a:lstStyle/>
                    <a:p>
                      <a:pPr marL="0" marR="0" algn="ctr">
                        <a:spcBef>
                          <a:spcPts val="0"/>
                        </a:spcBef>
                        <a:spcAft>
                          <a:spcPts val="0"/>
                        </a:spcAft>
                      </a:pPr>
                      <a:r>
                        <a:rPr lang="en-US" sz="1600" dirty="0">
                          <a:effectLst/>
                        </a:rPr>
                        <a:t>Up to 1,000</a:t>
                      </a:r>
                    </a:p>
                    <a:p>
                      <a:pPr marL="0" marR="0" algn="ctr">
                        <a:spcBef>
                          <a:spcPts val="0"/>
                        </a:spcBef>
                        <a:spcAft>
                          <a:spcPts val="0"/>
                        </a:spcAft>
                      </a:pPr>
                      <a:r>
                        <a:rPr lang="en-US" sz="1600" dirty="0">
                          <a:effectLst/>
                        </a:rPr>
                        <a:t>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BENCHMARKING </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2989217416"/>
                  </a:ext>
                </a:extLst>
              </a:tr>
              <a:tr h="418147">
                <a:tc vMerge="1">
                  <a:txBody>
                    <a:bodyPr/>
                    <a:lstStyle/>
                    <a:p>
                      <a:endParaRPr lang="en-US"/>
                    </a:p>
                  </a:txBody>
                  <a:tcPr/>
                </a:tc>
                <a:tc>
                  <a:txBody>
                    <a:bodyPr/>
                    <a:lstStyle/>
                    <a:p>
                      <a:pPr marL="0" marR="0">
                        <a:spcBef>
                          <a:spcPts val="0"/>
                        </a:spcBef>
                        <a:spcAft>
                          <a:spcPts val="0"/>
                        </a:spcAft>
                      </a:pPr>
                      <a:r>
                        <a:rPr lang="en-US" sz="1400" dirty="0">
                          <a:effectLst/>
                        </a:rPr>
                        <a:t>Adopt a policy to track and report the energy use of municipal buildings or large private buildings</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1818417992"/>
                  </a:ext>
                </a:extLst>
              </a:tr>
              <a:tr h="149338">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2275951471"/>
                  </a:ext>
                </a:extLst>
              </a:tr>
              <a:tr h="224008">
                <a:tc rowSpan="2">
                  <a:txBody>
                    <a:bodyPr/>
                    <a:lstStyle/>
                    <a:p>
                      <a:pPr marL="0" marR="0" algn="ctr">
                        <a:spcBef>
                          <a:spcPts val="0"/>
                        </a:spcBef>
                        <a:spcAft>
                          <a:spcPts val="0"/>
                        </a:spcAft>
                      </a:pPr>
                      <a:r>
                        <a:rPr lang="en-US" sz="1600" dirty="0">
                          <a:effectLst/>
                        </a:rPr>
                        <a:t>Up to 1,000</a:t>
                      </a:r>
                    </a:p>
                    <a:p>
                      <a:pPr marL="0" marR="0" algn="ctr">
                        <a:spcBef>
                          <a:spcPts val="0"/>
                        </a:spcBef>
                        <a:spcAft>
                          <a:spcPts val="0"/>
                        </a:spcAft>
                      </a:pPr>
                      <a:r>
                        <a:rPr lang="en-US" sz="1600" dirty="0">
                          <a:effectLst/>
                        </a:rPr>
                        <a:t>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CLEAN FLEETS</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392888632"/>
                  </a:ext>
                </a:extLst>
              </a:tr>
              <a:tr h="335280">
                <a:tc vMerge="1">
                  <a:txBody>
                    <a:bodyPr/>
                    <a:lstStyle/>
                    <a:p>
                      <a:endParaRPr lang="en-US"/>
                    </a:p>
                  </a:txBody>
                  <a:tcPr/>
                </a:tc>
                <a:tc>
                  <a:txBody>
                    <a:bodyPr/>
                    <a:lstStyle/>
                    <a:p>
                      <a:pPr marL="0" marR="0">
                        <a:spcBef>
                          <a:spcPts val="0"/>
                        </a:spcBef>
                        <a:spcAft>
                          <a:spcPts val="0"/>
                        </a:spcAft>
                      </a:pPr>
                      <a:r>
                        <a:rPr lang="en-US" sz="1400" dirty="0">
                          <a:effectLst/>
                        </a:rPr>
                        <a:t>Deploy light to heavy duty electric vehicles or install charging stations </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1569095162"/>
                  </a:ext>
                </a:extLst>
              </a:tr>
              <a:tr h="134404">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488235718"/>
                  </a:ext>
                </a:extLst>
              </a:tr>
              <a:tr h="238941">
                <a:tc rowSpan="2">
                  <a:txBody>
                    <a:bodyPr/>
                    <a:lstStyle/>
                    <a:p>
                      <a:pPr marL="0" marR="0" algn="ctr">
                        <a:spcBef>
                          <a:spcPts val="0"/>
                        </a:spcBef>
                        <a:spcAft>
                          <a:spcPts val="0"/>
                        </a:spcAft>
                      </a:pPr>
                      <a:r>
                        <a:rPr lang="en-US" sz="1600" dirty="0">
                          <a:effectLst/>
                        </a:rPr>
                        <a:t>Up to 800 </a:t>
                      </a:r>
                    </a:p>
                    <a:p>
                      <a:pPr marL="0" marR="0" algn="ctr">
                        <a:spcBef>
                          <a:spcPts val="0"/>
                        </a:spcBef>
                        <a:spcAft>
                          <a:spcPts val="0"/>
                        </a:spcAft>
                      </a:pPr>
                      <a:r>
                        <a:rPr lang="en-US" sz="1600" dirty="0">
                          <a:effectLst/>
                        </a:rPr>
                        <a:t>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CLIMATE SMART COMMUNITIES CERTIFICATION</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114999391"/>
                  </a:ext>
                </a:extLst>
              </a:tr>
              <a:tr h="313610">
                <a:tc vMerge="1">
                  <a:txBody>
                    <a:bodyPr/>
                    <a:lstStyle/>
                    <a:p>
                      <a:endParaRPr lang="en-US"/>
                    </a:p>
                  </a:txBody>
                  <a:tcPr/>
                </a:tc>
                <a:tc>
                  <a:txBody>
                    <a:bodyPr/>
                    <a:lstStyle/>
                    <a:p>
                      <a:pPr marL="0" marR="0">
                        <a:spcBef>
                          <a:spcPts val="0"/>
                        </a:spcBef>
                        <a:spcAft>
                          <a:spcPts val="0"/>
                        </a:spcAft>
                      </a:pPr>
                      <a:r>
                        <a:rPr lang="en-US" sz="1400" dirty="0">
                          <a:effectLst/>
                        </a:rPr>
                        <a:t>Earn Climate Smart Communities (CSC) Certification to reduce carbon emissions and build resilience</a:t>
                      </a:r>
                      <a:endParaRPr lang="en-US" sz="14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1196859871"/>
                  </a:ext>
                </a:extLst>
              </a:tr>
              <a:tr h="134404">
                <a:tc gridSpan="2">
                  <a:txBody>
                    <a:bodyPr/>
                    <a:lstStyle/>
                    <a:p>
                      <a:pPr marL="0" marR="0">
                        <a:spcBef>
                          <a:spcPts val="0"/>
                        </a:spcBef>
                        <a:spcAft>
                          <a:spcPts val="0"/>
                        </a:spcAft>
                      </a:pPr>
                      <a:endParaRPr lang="en-US" sz="800" dirty="0">
                        <a:effectLst/>
                        <a:latin typeface="Times New Roman"/>
                        <a:ea typeface="Times New Roman" panose="02020603050405020304" pitchFamily="18" charset="0"/>
                      </a:endParaRPr>
                    </a:p>
                  </a:txBody>
                  <a:tcPr marL="37353" marR="37353" marT="0" marB="0"/>
                </a:tc>
                <a:tc hMerge="1">
                  <a:txBody>
                    <a:bodyPr/>
                    <a:lstStyle/>
                    <a:p>
                      <a:pPr marL="0" marR="0">
                        <a:spcBef>
                          <a:spcPts val="0"/>
                        </a:spcBef>
                        <a:spcAft>
                          <a:spcPts val="0"/>
                        </a:spcAft>
                      </a:pPr>
                      <a:endParaRPr lang="en-US" sz="1600" dirty="0">
                        <a:effectLst/>
                        <a:latin typeface="Times New Roman"/>
                        <a:ea typeface="Times New Roman" panose="02020603050405020304" pitchFamily="18" charset="0"/>
                      </a:endParaRPr>
                    </a:p>
                  </a:txBody>
                  <a:tcPr marL="37353" marR="37353" marT="0" marB="0"/>
                </a:tc>
                <a:extLst>
                  <a:ext uri="{0D108BD9-81ED-4DB2-BD59-A6C34878D82A}">
                    <a16:rowId xmlns:a16="http://schemas.microsoft.com/office/drawing/2014/main" val="82788418"/>
                  </a:ext>
                </a:extLst>
              </a:tr>
              <a:tr h="238941">
                <a:tc rowSpan="2">
                  <a:txBody>
                    <a:bodyPr/>
                    <a:lstStyle/>
                    <a:p>
                      <a:pPr marL="0" marR="0" algn="ctr">
                        <a:spcBef>
                          <a:spcPts val="0"/>
                        </a:spcBef>
                        <a:spcAft>
                          <a:spcPts val="0"/>
                        </a:spcAft>
                      </a:pPr>
                      <a:r>
                        <a:rPr lang="en-US" sz="1600" dirty="0">
                          <a:effectLst/>
                        </a:rPr>
                        <a:t>Up to 2,000 </a:t>
                      </a:r>
                    </a:p>
                    <a:p>
                      <a:pPr marL="0" marR="0" algn="ctr">
                        <a:spcBef>
                          <a:spcPts val="0"/>
                        </a:spcBef>
                        <a:spcAft>
                          <a:spcPts val="0"/>
                        </a:spcAft>
                      </a:pPr>
                      <a:r>
                        <a:rPr lang="en-US" sz="1600" dirty="0">
                          <a:effectLst/>
                        </a:rPr>
                        <a:t>POINTS</a:t>
                      </a:r>
                      <a:endParaRPr lang="en-US" sz="1600" dirty="0">
                        <a:effectLst/>
                        <a:latin typeface="Times New Roman"/>
                        <a:ea typeface="Times New Roman" panose="02020603050405020304" pitchFamily="18" charset="0"/>
                      </a:endParaRPr>
                    </a:p>
                  </a:txBody>
                  <a:tcPr marL="37353" marR="37353" marT="0" marB="0" anchor="ctr"/>
                </a:tc>
                <a:tc>
                  <a:txBody>
                    <a:bodyPr/>
                    <a:lstStyle/>
                    <a:p>
                      <a:pPr marL="0" marR="0">
                        <a:spcBef>
                          <a:spcPts val="0"/>
                        </a:spcBef>
                        <a:spcAft>
                          <a:spcPts val="0"/>
                        </a:spcAft>
                      </a:pPr>
                      <a:r>
                        <a:rPr lang="en-US" sz="1600" dirty="0">
                          <a:effectLst/>
                        </a:rPr>
                        <a:t>COMMUNITY CHOICE AGGREGATION</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2399521507"/>
                  </a:ext>
                </a:extLst>
              </a:tr>
              <a:tr h="418147">
                <a:tc vMerge="1">
                  <a:txBody>
                    <a:bodyPr/>
                    <a:lstStyle/>
                    <a:p>
                      <a:endParaRPr lang="en-US"/>
                    </a:p>
                  </a:txBody>
                  <a:tcPr/>
                </a:tc>
                <a:tc>
                  <a:txBody>
                    <a:bodyPr/>
                    <a:lstStyle/>
                    <a:p>
                      <a:pPr marL="0" marR="0">
                        <a:spcBef>
                          <a:spcPts val="0"/>
                        </a:spcBef>
                        <a:spcAft>
                          <a:spcPts val="0"/>
                        </a:spcAft>
                      </a:pPr>
                      <a:r>
                        <a:rPr lang="en-US" sz="1400" dirty="0">
                          <a:effectLst/>
                        </a:rPr>
                        <a:t>Dramatically reduce carbon emissions by transitioning to a clean, renewable electricity supply</a:t>
                      </a:r>
                      <a:endParaRPr lang="en-US" sz="1600" dirty="0">
                        <a:effectLst/>
                        <a:latin typeface="Times New Roman" panose="02020603050405020304" pitchFamily="18" charset="0"/>
                        <a:ea typeface="Times New Roman" panose="02020603050405020304" pitchFamily="18" charset="0"/>
                      </a:endParaRPr>
                    </a:p>
                  </a:txBody>
                  <a:tcPr marL="37353" marR="37353" marT="0" marB="0"/>
                </a:tc>
                <a:extLst>
                  <a:ext uri="{0D108BD9-81ED-4DB2-BD59-A6C34878D82A}">
                    <a16:rowId xmlns:a16="http://schemas.microsoft.com/office/drawing/2014/main" val="1871639723"/>
                  </a:ext>
                </a:extLst>
              </a:tr>
            </a:tbl>
          </a:graphicData>
        </a:graphic>
      </p:graphicFrame>
    </p:spTree>
    <p:extLst>
      <p:ext uri="{BB962C8B-B14F-4D97-AF65-F5344CB8AC3E}">
        <p14:creationId xmlns:p14="http://schemas.microsoft.com/office/powerpoint/2010/main" val="297845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6255-1306-1947-92B7-31E6AB8DE4A9}"/>
              </a:ext>
            </a:extLst>
          </p:cNvPr>
          <p:cNvSpPr>
            <a:spLocks noGrp="1"/>
          </p:cNvSpPr>
          <p:nvPr>
            <p:ph type="title"/>
          </p:nvPr>
        </p:nvSpPr>
        <p:spPr/>
        <p:txBody>
          <a:bodyPr/>
          <a:lstStyle/>
          <a:p>
            <a:r>
              <a:rPr lang="en-US" dirty="0">
                <a:latin typeface="+mj-lt"/>
              </a:rPr>
              <a:t>CEC Leadership Round </a:t>
            </a:r>
            <a:br>
              <a:rPr lang="en-US" dirty="0">
                <a:latin typeface="+mj-lt"/>
              </a:rPr>
            </a:br>
            <a:r>
              <a:rPr lang="en-US" dirty="0">
                <a:latin typeface="+mj-lt"/>
              </a:rPr>
              <a:t>New High Impact Actions</a:t>
            </a:r>
          </a:p>
        </p:txBody>
      </p:sp>
      <p:sp>
        <p:nvSpPr>
          <p:cNvPr id="3" name="Text Placeholder 2">
            <a:extLst>
              <a:ext uri="{FF2B5EF4-FFF2-40B4-BE49-F238E27FC236}">
                <a16:creationId xmlns:a16="http://schemas.microsoft.com/office/drawing/2014/main" id="{5FC0FE4A-AB29-A74E-AB4B-3E4BCD4DA8C0}"/>
              </a:ext>
            </a:extLst>
          </p:cNvPr>
          <p:cNvSpPr>
            <a:spLocks noGrp="1"/>
          </p:cNvSpPr>
          <p:nvPr>
            <p:ph type="body" idx="1"/>
          </p:nvPr>
        </p:nvSpPr>
        <p:spPr/>
        <p:txBody>
          <a:bodyPr/>
          <a:lstStyle/>
          <a:p>
            <a:r>
              <a:rPr lang="en-US" dirty="0"/>
              <a:t>New Actions</a:t>
            </a:r>
          </a:p>
        </p:txBody>
      </p:sp>
      <p:graphicFrame>
        <p:nvGraphicFramePr>
          <p:cNvPr id="7" name="Table 6">
            <a:extLst>
              <a:ext uri="{FF2B5EF4-FFF2-40B4-BE49-F238E27FC236}">
                <a16:creationId xmlns:a16="http://schemas.microsoft.com/office/drawing/2014/main" id="{621F5E63-0EC3-5745-9A47-30F5BBBCC979}"/>
              </a:ext>
            </a:extLst>
          </p:cNvPr>
          <p:cNvGraphicFramePr>
            <a:graphicFrameLocks noGrp="1"/>
          </p:cNvGraphicFramePr>
          <p:nvPr>
            <p:extLst>
              <p:ext uri="{D42A27DB-BD31-4B8C-83A1-F6EECF244321}">
                <p14:modId xmlns:p14="http://schemas.microsoft.com/office/powerpoint/2010/main" val="1347354148"/>
              </p:ext>
            </p:extLst>
          </p:nvPr>
        </p:nvGraphicFramePr>
        <p:xfrm>
          <a:off x="349213" y="2691025"/>
          <a:ext cx="5685826" cy="3082184"/>
        </p:xfrm>
        <a:graphic>
          <a:graphicData uri="http://schemas.openxmlformats.org/drawingml/2006/table">
            <a:tbl>
              <a:tblPr firstCol="1" bandRow="1">
                <a:tableStyleId>{5C22544A-7EE6-4342-B048-85BDC9FD1C3A}</a:tableStyleId>
              </a:tblPr>
              <a:tblGrid>
                <a:gridCol w="916879">
                  <a:extLst>
                    <a:ext uri="{9D8B030D-6E8A-4147-A177-3AD203B41FA5}">
                      <a16:colId xmlns:a16="http://schemas.microsoft.com/office/drawing/2014/main" val="2242110346"/>
                    </a:ext>
                  </a:extLst>
                </a:gridCol>
                <a:gridCol w="4768947">
                  <a:extLst>
                    <a:ext uri="{9D8B030D-6E8A-4147-A177-3AD203B41FA5}">
                      <a16:colId xmlns:a16="http://schemas.microsoft.com/office/drawing/2014/main" val="2873451681"/>
                    </a:ext>
                  </a:extLst>
                </a:gridCol>
              </a:tblGrid>
              <a:tr h="449686">
                <a:tc rowSpan="2">
                  <a:txBody>
                    <a:bodyPr/>
                    <a:lstStyle/>
                    <a:p>
                      <a:pPr marL="0" marR="0" algn="ctr">
                        <a:spcBef>
                          <a:spcPts val="0"/>
                        </a:spcBef>
                        <a:spcAft>
                          <a:spcPts val="0"/>
                        </a:spcAft>
                      </a:pPr>
                      <a:r>
                        <a:rPr lang="en-US" sz="1400" dirty="0">
                          <a:effectLst/>
                        </a:rPr>
                        <a:t>500 </a:t>
                      </a:r>
                      <a:endParaRPr lang="en-US" sz="1200" dirty="0">
                        <a:effectLst/>
                      </a:endParaRPr>
                    </a:p>
                    <a:p>
                      <a:pPr marL="0" marR="0" algn="ctr">
                        <a:spcBef>
                          <a:spcPts val="0"/>
                        </a:spcBef>
                        <a:spcAft>
                          <a:spcPts val="0"/>
                        </a:spcAft>
                      </a:pPr>
                      <a:r>
                        <a:rPr lang="en-US" sz="1400" dirty="0">
                          <a:effectLst/>
                        </a:rPr>
                        <a:t>POINTS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CLEAN HEATING AND COOLING DEMO</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6279852"/>
                  </a:ext>
                </a:extLst>
              </a:tr>
              <a:tr h="706649">
                <a:tc vMerge="1">
                  <a:txBody>
                    <a:bodyPr/>
                    <a:lstStyle/>
                    <a:p>
                      <a:endParaRPr lang="en-US"/>
                    </a:p>
                  </a:txBody>
                  <a:tcPr/>
                </a:tc>
                <a:tc>
                  <a:txBody>
                    <a:bodyPr/>
                    <a:lstStyle/>
                    <a:p>
                      <a:r>
                        <a:rPr lang="en-US" sz="1600" dirty="0">
                          <a:effectLst/>
                        </a:rPr>
                        <a:t>Convert a municipal facility to all-electric with ground- or air-source heat pumps or solar thermal</a:t>
                      </a:r>
                      <a:endParaRPr lang="en-US" dirty="0"/>
                    </a:p>
                  </a:txBody>
                  <a:tcPr marL="68580" marR="68580" marT="0" marB="0"/>
                </a:tc>
                <a:extLst>
                  <a:ext uri="{0D108BD9-81ED-4DB2-BD59-A6C34878D82A}">
                    <a16:rowId xmlns:a16="http://schemas.microsoft.com/office/drawing/2014/main" val="1605411622"/>
                  </a:ext>
                </a:extLst>
              </a:tr>
              <a:tr h="256963">
                <a:tc gridSpan="2">
                  <a:txBody>
                    <a:bodyPr/>
                    <a:lstStyle/>
                    <a:p>
                      <a:pPr marL="0" marR="0">
                        <a:spcBef>
                          <a:spcPts val="0"/>
                        </a:spcBef>
                        <a:spcAft>
                          <a:spcPts val="0"/>
                        </a:spcAft>
                      </a:pPr>
                      <a:r>
                        <a:rPr lang="en-US" sz="800" dirty="0">
                          <a:effectLst/>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43379313"/>
                  </a:ext>
                </a:extLst>
              </a:tr>
              <a:tr h="449686">
                <a:tc rowSpan="2">
                  <a:txBody>
                    <a:bodyPr/>
                    <a:lstStyle/>
                    <a:p>
                      <a:pPr marL="0" marR="0" algn="ctr">
                        <a:spcBef>
                          <a:spcPts val="0"/>
                        </a:spcBef>
                        <a:spcAft>
                          <a:spcPts val="0"/>
                        </a:spcAft>
                      </a:pPr>
                      <a:r>
                        <a:rPr lang="en-US" sz="1400" dirty="0">
                          <a:effectLst/>
                        </a:rPr>
                        <a:t>500 </a:t>
                      </a:r>
                      <a:endParaRPr lang="en-US" sz="1200">
                        <a:effectLst/>
                      </a:endParaRPr>
                    </a:p>
                    <a:p>
                      <a:pPr marL="0" marR="0" algn="ctr">
                        <a:spcBef>
                          <a:spcPts val="0"/>
                        </a:spcBef>
                        <a:spcAft>
                          <a:spcPts val="0"/>
                        </a:spcAft>
                      </a:pPr>
                      <a:r>
                        <a:rPr lang="en-US" sz="1400" dirty="0">
                          <a:effectLst/>
                        </a:rPr>
                        <a:t>POINTS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100% RENEWABLE ELECTRICITY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79057151"/>
                  </a:ext>
                </a:extLst>
              </a:tr>
              <a:tr h="706649">
                <a:tc vMerge="1">
                  <a:txBody>
                    <a:bodyPr/>
                    <a:lstStyle/>
                    <a:p>
                      <a:endParaRPr lang="en-US"/>
                    </a:p>
                  </a:txBody>
                  <a:tcPr/>
                </a:tc>
                <a:tc>
                  <a:txBody>
                    <a:bodyPr/>
                    <a:lstStyle/>
                    <a:p>
                      <a:r>
                        <a:rPr lang="en-US" sz="1600" dirty="0">
                          <a:effectLst/>
                        </a:rPr>
                        <a:t>Use renewable energy resources for all the electricity supply needs of municipal government - requires purchase of Renewable </a:t>
                      </a:r>
                      <a:r>
                        <a:rPr lang="en-US" sz="1600">
                          <a:effectLst/>
                        </a:rPr>
                        <a:t>Energy Certificates </a:t>
                      </a:r>
                      <a:r>
                        <a:rPr lang="en-US" sz="1600" dirty="0">
                          <a:effectLst/>
                        </a:rPr>
                        <a:t>(RECs) </a:t>
                      </a:r>
                      <a:r>
                        <a:rPr lang="en-US" sz="1600" b="0" i="0" u="none" strike="noStrike" cap="none" dirty="0">
                          <a:solidFill>
                            <a:schemeClr val="dk1"/>
                          </a:solidFill>
                          <a:effectLst/>
                          <a:latin typeface="+mn-lt"/>
                          <a:ea typeface="+mn-ea"/>
                          <a:cs typeface="+mn-cs"/>
                          <a:sym typeface="Arial"/>
                        </a:rPr>
                        <a:t>that are retired in </a:t>
                      </a:r>
                      <a:r>
                        <a:rPr lang="en-US" sz="1600" b="0" i="1" u="sng" strike="noStrike" cap="none" dirty="0">
                          <a:solidFill>
                            <a:srgbClr val="0070C0"/>
                          </a:solidFill>
                          <a:effectLst/>
                          <a:latin typeface="+mn-lt"/>
                          <a:ea typeface="+mn-ea"/>
                          <a:cs typeface="+mn-cs"/>
                          <a:sym typeface="Arial"/>
                          <a:hlinkClick r:id="rId2">
                            <a:extLst>
                              <a:ext uri="{A12FA001-AC4F-418D-AE19-62706E023703}">
                                <ahyp:hlinkClr xmlns:ahyp="http://schemas.microsoft.com/office/drawing/2018/hyperlinkcolor" val="tx"/>
                              </a:ext>
                            </a:extLst>
                          </a:hlinkClick>
                        </a:rPr>
                        <a:t>New York State Generation Attribute Tracking System</a:t>
                      </a:r>
                      <a:r>
                        <a:rPr lang="en-US" sz="1600" b="0" i="0" u="none" strike="noStrike" cap="none" dirty="0">
                          <a:solidFill>
                            <a:schemeClr val="dk1"/>
                          </a:solidFill>
                          <a:effectLst/>
                          <a:latin typeface="+mn-lt"/>
                          <a:ea typeface="+mn-ea"/>
                          <a:cs typeface="+mn-cs"/>
                          <a:sym typeface="Arial"/>
                        </a:rPr>
                        <a:t> (NYGATS)</a:t>
                      </a:r>
                      <a:endParaRPr lang="en-US" sz="1600" dirty="0"/>
                    </a:p>
                  </a:txBody>
                  <a:tcPr marL="68580" marR="68580" marT="0" marB="0"/>
                </a:tc>
                <a:extLst>
                  <a:ext uri="{0D108BD9-81ED-4DB2-BD59-A6C34878D82A}">
                    <a16:rowId xmlns:a16="http://schemas.microsoft.com/office/drawing/2014/main" val="1154428234"/>
                  </a:ext>
                </a:extLst>
              </a:tr>
            </a:tbl>
          </a:graphicData>
        </a:graphic>
      </p:graphicFrame>
      <p:graphicFrame>
        <p:nvGraphicFramePr>
          <p:cNvPr id="8" name="Table 7">
            <a:extLst>
              <a:ext uri="{FF2B5EF4-FFF2-40B4-BE49-F238E27FC236}">
                <a16:creationId xmlns:a16="http://schemas.microsoft.com/office/drawing/2014/main" id="{174574E9-E625-3248-A2DD-EA3EB0D99172}"/>
              </a:ext>
            </a:extLst>
          </p:cNvPr>
          <p:cNvGraphicFramePr>
            <a:graphicFrameLocks noGrp="1"/>
          </p:cNvGraphicFramePr>
          <p:nvPr>
            <p:extLst>
              <p:ext uri="{D42A27DB-BD31-4B8C-83A1-F6EECF244321}">
                <p14:modId xmlns:p14="http://schemas.microsoft.com/office/powerpoint/2010/main" val="1116518447"/>
              </p:ext>
            </p:extLst>
          </p:nvPr>
        </p:nvGraphicFramePr>
        <p:xfrm>
          <a:off x="6217919" y="2684006"/>
          <a:ext cx="5685828" cy="3147773"/>
        </p:xfrm>
        <a:graphic>
          <a:graphicData uri="http://schemas.openxmlformats.org/drawingml/2006/table">
            <a:tbl>
              <a:tblPr firstCol="1" bandRow="1">
                <a:tableStyleId>{5C22544A-7EE6-4342-B048-85BDC9FD1C3A}</a:tableStyleId>
              </a:tblPr>
              <a:tblGrid>
                <a:gridCol w="886266">
                  <a:extLst>
                    <a:ext uri="{9D8B030D-6E8A-4147-A177-3AD203B41FA5}">
                      <a16:colId xmlns:a16="http://schemas.microsoft.com/office/drawing/2014/main" val="1808842518"/>
                    </a:ext>
                  </a:extLst>
                </a:gridCol>
                <a:gridCol w="970670">
                  <a:extLst>
                    <a:ext uri="{9D8B030D-6E8A-4147-A177-3AD203B41FA5}">
                      <a16:colId xmlns:a16="http://schemas.microsoft.com/office/drawing/2014/main" val="304528094"/>
                    </a:ext>
                  </a:extLst>
                </a:gridCol>
                <a:gridCol w="3828892">
                  <a:extLst>
                    <a:ext uri="{9D8B030D-6E8A-4147-A177-3AD203B41FA5}">
                      <a16:colId xmlns:a16="http://schemas.microsoft.com/office/drawing/2014/main" val="1119134866"/>
                    </a:ext>
                  </a:extLst>
                </a:gridCol>
              </a:tblGrid>
              <a:tr h="540306">
                <a:tc rowSpan="2">
                  <a:txBody>
                    <a:bodyPr/>
                    <a:lstStyle/>
                    <a:p>
                      <a:pPr marL="0" marR="0" algn="ctr">
                        <a:spcBef>
                          <a:spcPts val="0"/>
                        </a:spcBef>
                        <a:spcAft>
                          <a:spcPts val="0"/>
                        </a:spcAft>
                      </a:pPr>
                      <a:r>
                        <a:rPr lang="en-US" sz="1400" dirty="0">
                          <a:effectLst/>
                        </a:rPr>
                        <a:t>1,200</a:t>
                      </a:r>
                      <a:endParaRPr lang="en-US" sz="1200" dirty="0">
                        <a:effectLst/>
                      </a:endParaRPr>
                    </a:p>
                    <a:p>
                      <a:pPr marL="0" marR="0" algn="ctr">
                        <a:spcBef>
                          <a:spcPts val="0"/>
                        </a:spcBef>
                        <a:spcAft>
                          <a:spcPts val="0"/>
                        </a:spcAft>
                      </a:pPr>
                      <a:r>
                        <a:rPr lang="en-US" sz="1400" dirty="0">
                          <a:effectLst/>
                        </a:rPr>
                        <a:t>POINTS</a:t>
                      </a:r>
                      <a:endParaRPr lang="en-US" sz="1200" dirty="0">
                        <a:effectLst/>
                        <a:latin typeface="Times New Roman" panose="02020603050405020304" pitchFamily="18" charset="0"/>
                        <a:ea typeface="+mn-ea"/>
                      </a:endParaRPr>
                    </a:p>
                  </a:txBody>
                  <a:tcPr marL="68580" marR="68580" marT="0" marB="0" anchor="ctr"/>
                </a:tc>
                <a:tc rowSpan="2">
                  <a:txBody>
                    <a:bodyPr/>
                    <a:lstStyle/>
                    <a:p>
                      <a:pPr marL="0" marR="0" algn="ctr">
                        <a:spcBef>
                          <a:spcPts val="0"/>
                        </a:spcBef>
                        <a:spcAft>
                          <a:spcPts val="0"/>
                        </a:spcAft>
                      </a:pPr>
                      <a:r>
                        <a:rPr lang="en-US" sz="1400" dirty="0">
                          <a:effectLst/>
                        </a:rPr>
                        <a:t>UP TO $50,000 (only through 12/31/21)</a:t>
                      </a:r>
                      <a:endParaRPr lang="en-US" sz="1200" dirty="0">
                        <a:effectLst/>
                        <a:latin typeface="Times New Roman" panose="02020603050405020304" pitchFamily="18" charset="0"/>
                        <a:ea typeface="+mn-ea"/>
                      </a:endParaRPr>
                    </a:p>
                  </a:txBody>
                  <a:tcPr marL="68580" marR="68580" marT="0" marB="0" anchor="ctr"/>
                </a:tc>
                <a:tc>
                  <a:txBody>
                    <a:bodyPr/>
                    <a:lstStyle/>
                    <a:p>
                      <a:pPr marL="0" marR="0" algn="ctr">
                        <a:spcBef>
                          <a:spcPts val="0"/>
                        </a:spcBef>
                        <a:spcAft>
                          <a:spcPts val="0"/>
                        </a:spcAft>
                      </a:pPr>
                      <a:r>
                        <a:rPr lang="en-US" sz="1800" dirty="0">
                          <a:effectLst/>
                        </a:rPr>
                        <a:t>NYSTRETCH ENERGY CODE</a:t>
                      </a:r>
                      <a:endParaRPr lang="en-US" sz="1200" dirty="0">
                        <a:effectLst/>
                        <a:latin typeface="Times New Roman" panose="02020603050405020304" pitchFamily="18" charset="0"/>
                        <a:ea typeface="+mn-ea"/>
                      </a:endParaRPr>
                    </a:p>
                  </a:txBody>
                  <a:tcPr marL="68580" marR="68580" marT="0" marB="0"/>
                </a:tc>
                <a:extLst>
                  <a:ext uri="{0D108BD9-81ED-4DB2-BD59-A6C34878D82A}">
                    <a16:rowId xmlns:a16="http://schemas.microsoft.com/office/drawing/2014/main" val="2063359401"/>
                  </a:ext>
                </a:extLst>
              </a:tr>
              <a:tr h="634848">
                <a:tc vMerge="1">
                  <a:txBody>
                    <a:bodyPr/>
                    <a:lstStyle/>
                    <a:p>
                      <a:endParaRPr lang="en-US"/>
                    </a:p>
                  </a:txBody>
                  <a:tcPr/>
                </a:tc>
                <a:tc vMerge="1">
                  <a:txBody>
                    <a:bodyPr/>
                    <a:lstStyle/>
                    <a:p>
                      <a:endParaRPr lang="en-US"/>
                    </a:p>
                  </a:txBody>
                  <a:tcPr/>
                </a:tc>
                <a:tc>
                  <a:txBody>
                    <a:bodyPr/>
                    <a:lstStyle/>
                    <a:p>
                      <a:r>
                        <a:rPr lang="en-US" sz="1600" dirty="0">
                          <a:effectLst/>
                        </a:rPr>
                        <a:t>Adopt a local energy code that is more stringent than the state base energy code</a:t>
                      </a:r>
                      <a:endParaRPr lang="en-US" dirty="0"/>
                    </a:p>
                  </a:txBody>
                  <a:tcPr marL="68580" marR="68580" marT="0" marB="0"/>
                </a:tc>
                <a:extLst>
                  <a:ext uri="{0D108BD9-81ED-4DB2-BD59-A6C34878D82A}">
                    <a16:rowId xmlns:a16="http://schemas.microsoft.com/office/drawing/2014/main" val="4080114645"/>
                  </a:ext>
                </a:extLst>
              </a:tr>
              <a:tr h="213113">
                <a:tc gridSpan="3">
                  <a:txBody>
                    <a:bodyPr/>
                    <a:lstStyle/>
                    <a:p>
                      <a:pPr marL="0" marR="0">
                        <a:spcBef>
                          <a:spcPts val="0"/>
                        </a:spcBef>
                        <a:spcAft>
                          <a:spcPts val="0"/>
                        </a:spcAft>
                      </a:pPr>
                      <a:r>
                        <a:rPr lang="en-US" sz="800" dirty="0">
                          <a:effectLst/>
                        </a:rPr>
                        <a:t> </a:t>
                      </a:r>
                      <a:endParaRPr lang="en-US" sz="1200" dirty="0">
                        <a:effectLst/>
                        <a:latin typeface="Times New Roman" panose="02020603050405020304" pitchFamily="18" charset="0"/>
                        <a:ea typeface="+mn-ea"/>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0809133"/>
                  </a:ext>
                </a:extLst>
              </a:tr>
              <a:tr h="540306">
                <a:tc rowSpan="2">
                  <a:txBody>
                    <a:bodyPr/>
                    <a:lstStyle/>
                    <a:p>
                      <a:pPr marL="0" marR="0" algn="ctr">
                        <a:spcBef>
                          <a:spcPts val="0"/>
                        </a:spcBef>
                        <a:spcAft>
                          <a:spcPts val="0"/>
                        </a:spcAft>
                      </a:pPr>
                      <a:r>
                        <a:rPr lang="en-US" sz="1400" dirty="0">
                          <a:effectLst/>
                        </a:rPr>
                        <a:t>Up to 800 POINTS </a:t>
                      </a:r>
                      <a:endParaRPr lang="en-US" sz="1200" dirty="0">
                        <a:effectLst/>
                        <a:latin typeface="Times New Roman"/>
                        <a:ea typeface="+mn-ea"/>
                      </a:endParaRPr>
                    </a:p>
                  </a:txBody>
                  <a:tcPr marL="68580" marR="68580" marT="0" marB="0" anchor="ctr"/>
                </a:tc>
                <a:tc rowSpan="2">
                  <a:txBody>
                    <a:bodyPr/>
                    <a:lstStyle/>
                    <a:p>
                      <a:pPr marL="0" marR="0" algn="ctr">
                        <a:spcBef>
                          <a:spcPts val="0"/>
                        </a:spcBef>
                        <a:spcAft>
                          <a:spcPts val="0"/>
                        </a:spcAft>
                      </a:pPr>
                      <a:r>
                        <a:rPr lang="en-US" sz="1400" dirty="0">
                          <a:effectLst/>
                        </a:rPr>
                        <a:t>UP TO $60,000</a:t>
                      </a:r>
                      <a:endParaRPr lang="en-US" sz="1200" dirty="0">
                        <a:effectLst/>
                        <a:latin typeface="Times New Roman" panose="02020603050405020304" pitchFamily="18" charset="0"/>
                        <a:ea typeface="+mn-ea"/>
                      </a:endParaRPr>
                    </a:p>
                  </a:txBody>
                  <a:tcPr marL="68580" marR="68580" marT="0" marB="0" anchor="ctr"/>
                </a:tc>
                <a:tc>
                  <a:txBody>
                    <a:bodyPr/>
                    <a:lstStyle/>
                    <a:p>
                      <a:r>
                        <a:rPr lang="en-US" sz="1800" dirty="0">
                          <a:effectLst/>
                        </a:rPr>
                        <a:t>COMMUNITY CAMPAIGNS </a:t>
                      </a:r>
                      <a:endParaRPr lang="en-US" sz="1800" dirty="0"/>
                    </a:p>
                  </a:txBody>
                  <a:tcPr marL="68580" marR="68580" marT="0" marB="0"/>
                </a:tc>
                <a:extLst>
                  <a:ext uri="{0D108BD9-81ED-4DB2-BD59-A6C34878D82A}">
                    <a16:rowId xmlns:a16="http://schemas.microsoft.com/office/drawing/2014/main" val="3716114258"/>
                  </a:ext>
                </a:extLst>
              </a:tr>
              <a:tr h="636790">
                <a:tc vMerge="1">
                  <a:txBody>
                    <a:bodyPr/>
                    <a:lstStyle/>
                    <a:p>
                      <a:endParaRPr lang="en-US"/>
                    </a:p>
                  </a:txBody>
                  <a:tcPr/>
                </a:tc>
                <a:tc vMerge="1">
                  <a:txBody>
                    <a:bodyPr/>
                    <a:lstStyle/>
                    <a:p>
                      <a:endParaRPr lang="en-US"/>
                    </a:p>
                  </a:txBody>
                  <a:tcPr/>
                </a:tc>
                <a:tc>
                  <a:txBody>
                    <a:bodyPr/>
                    <a:lstStyle/>
                    <a:p>
                      <a:r>
                        <a:rPr lang="en-US" sz="1600" dirty="0">
                          <a:effectLst/>
                        </a:rPr>
                        <a:t>Undertake one or more campaigns to promote clean energy in your community (includes Community Solar, Electric Vehicles, Clean Heating and Cooling, and Demand Response campaign types)</a:t>
                      </a:r>
                      <a:endParaRPr lang="en-US" sz="1600" dirty="0"/>
                    </a:p>
                  </a:txBody>
                  <a:tcPr marL="68580" marR="68580" marT="0" marB="0"/>
                </a:tc>
                <a:extLst>
                  <a:ext uri="{0D108BD9-81ED-4DB2-BD59-A6C34878D82A}">
                    <a16:rowId xmlns:a16="http://schemas.microsoft.com/office/drawing/2014/main" val="2979709162"/>
                  </a:ext>
                </a:extLst>
              </a:tr>
            </a:tbl>
          </a:graphicData>
        </a:graphic>
      </p:graphicFrame>
      <p:sp>
        <p:nvSpPr>
          <p:cNvPr id="4" name="Text Placeholder 2">
            <a:extLst>
              <a:ext uri="{FF2B5EF4-FFF2-40B4-BE49-F238E27FC236}">
                <a16:creationId xmlns:a16="http://schemas.microsoft.com/office/drawing/2014/main" id="{39AFDC2B-7169-4CD7-9307-658FEC25EA2A}"/>
              </a:ext>
            </a:extLst>
          </p:cNvPr>
          <p:cNvSpPr txBox="1">
            <a:spLocks/>
          </p:cNvSpPr>
          <p:nvPr/>
        </p:nvSpPr>
        <p:spPr>
          <a:xfrm>
            <a:off x="6757299" y="1844122"/>
            <a:ext cx="4937760" cy="73628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eaLnBrk="1" hangingPunct="1">
              <a:lnSpc>
                <a:spcPct val="90000"/>
              </a:lnSpc>
              <a:spcBef>
                <a:spcPts val="1200"/>
              </a:spcBef>
              <a:spcAft>
                <a:spcPts val="200"/>
              </a:spcAft>
              <a:buClr>
                <a:schemeClr val="accent1"/>
              </a:buClr>
              <a:buSzPct val="100000"/>
              <a:buFont typeface="Calibri"/>
              <a:buNone/>
              <a:defRPr sz="2000" b="0" i="0" u="none" strike="noStrike" cap="none">
                <a:solidFill>
                  <a:schemeClr val="dk2"/>
                </a:solidFill>
                <a:latin typeface="Calibri"/>
                <a:ea typeface="Calibri"/>
                <a:cs typeface="Calibri"/>
                <a:sym typeface="Calibri"/>
              </a:defRPr>
            </a:lvl1pPr>
            <a:lvl2pPr marL="457200" marR="0" lvl="1" indent="0" algn="l" rtl="0" eaLnBrk="1" hangingPunct="1">
              <a:lnSpc>
                <a:spcPct val="90000"/>
              </a:lnSpc>
              <a:spcBef>
                <a:spcPts val="200"/>
              </a:spcBef>
              <a:spcAft>
                <a:spcPts val="400"/>
              </a:spcAft>
              <a:buClr>
                <a:schemeClr val="accent1"/>
              </a:buClr>
              <a:buSzPct val="100000"/>
              <a:buFont typeface="Calibri"/>
              <a:buNone/>
              <a:defRPr sz="2000" b="1" i="0" u="none" strike="noStrike" cap="none">
                <a:solidFill>
                  <a:srgbClr val="3F3F3F"/>
                </a:solidFill>
                <a:latin typeface="Calibri"/>
                <a:ea typeface="Calibri"/>
                <a:cs typeface="Calibri"/>
                <a:sym typeface="Calibri"/>
              </a:defRPr>
            </a:lvl2pPr>
            <a:lvl3pPr marL="914400" marR="0" lvl="2" indent="0" algn="l" rtl="0" eaLnBrk="1" hangingPunct="1">
              <a:lnSpc>
                <a:spcPct val="90000"/>
              </a:lnSpc>
              <a:spcBef>
                <a:spcPts val="200"/>
              </a:spcBef>
              <a:spcAft>
                <a:spcPts val="400"/>
              </a:spcAft>
              <a:buClr>
                <a:schemeClr val="accent1"/>
              </a:buClr>
              <a:buSzPct val="100000"/>
              <a:buFont typeface="Calibri"/>
              <a:buNone/>
              <a:defRPr sz="1800" b="1" i="0" u="none" strike="noStrike" cap="none">
                <a:solidFill>
                  <a:srgbClr val="3F3F3F"/>
                </a:solidFill>
                <a:latin typeface="Calibri"/>
                <a:ea typeface="Calibri"/>
                <a:cs typeface="Calibri"/>
                <a:sym typeface="Calibri"/>
              </a:defRPr>
            </a:lvl3pPr>
            <a:lvl4pPr marL="1371600" marR="0" lvl="3"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4pPr>
            <a:lvl5pPr marL="1828800" marR="0" lvl="4"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5pPr>
            <a:lvl6pPr marL="2286000" marR="0" lvl="5"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6pPr>
            <a:lvl7pPr marL="2743200" marR="0" lvl="6"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7pPr>
            <a:lvl8pPr marL="3200400" marR="0" lvl="7"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8pPr>
            <a:lvl9pPr marL="3657600" marR="0" lvl="8" indent="0" algn="l" rtl="0" eaLnBrk="1" hangingPunct="1">
              <a:lnSpc>
                <a:spcPct val="90000"/>
              </a:lnSpc>
              <a:spcBef>
                <a:spcPts val="200"/>
              </a:spcBef>
              <a:spcAft>
                <a:spcPts val="400"/>
              </a:spcAft>
              <a:buClr>
                <a:schemeClr val="accent1"/>
              </a:buClr>
              <a:buSzPct val="100000"/>
              <a:buFont typeface="Calibri"/>
              <a:buNone/>
              <a:defRPr sz="1600" b="1" i="0" u="none" strike="noStrike" cap="none">
                <a:solidFill>
                  <a:srgbClr val="3F3F3F"/>
                </a:solidFill>
                <a:latin typeface="Calibri"/>
                <a:ea typeface="Calibri"/>
                <a:cs typeface="Calibri"/>
                <a:sym typeface="Calibri"/>
              </a:defRPr>
            </a:lvl9pPr>
          </a:lstStyle>
          <a:p>
            <a:r>
              <a:rPr lang="en-US" kern="0" dirty="0"/>
              <a:t> Actions with associated grants </a:t>
            </a:r>
          </a:p>
        </p:txBody>
      </p:sp>
    </p:spTree>
    <p:extLst>
      <p:ext uri="{BB962C8B-B14F-4D97-AF65-F5344CB8AC3E}">
        <p14:creationId xmlns:p14="http://schemas.microsoft.com/office/powerpoint/2010/main" val="24552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C9B14E-DAAE-B042-86F3-D405EE2A2192}"/>
              </a:ext>
            </a:extLst>
          </p:cNvPr>
          <p:cNvSpPr>
            <a:spLocks noGrp="1"/>
          </p:cNvSpPr>
          <p:nvPr>
            <p:ph type="title"/>
          </p:nvPr>
        </p:nvSpPr>
        <p:spPr>
          <a:xfrm>
            <a:off x="537686" y="286603"/>
            <a:ext cx="10534648" cy="1426944"/>
          </a:xfrm>
        </p:spPr>
        <p:txBody>
          <a:bodyPr/>
          <a:lstStyle/>
          <a:p>
            <a:r>
              <a:rPr lang="en-US" sz="4000">
                <a:latin typeface="+mj-lt"/>
              </a:rPr>
              <a:t>Leadership Round Points &amp; Grants: </a:t>
            </a:r>
            <a:br>
              <a:rPr lang="en-US" sz="4000" dirty="0">
                <a:latin typeface="+mj-lt"/>
              </a:rPr>
            </a:br>
            <a:r>
              <a:rPr lang="en-US" sz="4000">
                <a:latin typeface="+mj-lt"/>
              </a:rPr>
              <a:t>New Community Example</a:t>
            </a:r>
            <a:endParaRPr lang="en-US" sz="4000" dirty="0">
              <a:latin typeface="+mj-lt"/>
            </a:endParaRPr>
          </a:p>
        </p:txBody>
      </p:sp>
      <p:sp>
        <p:nvSpPr>
          <p:cNvPr id="15" name="Text Placeholder 14">
            <a:extLst>
              <a:ext uri="{FF2B5EF4-FFF2-40B4-BE49-F238E27FC236}">
                <a16:creationId xmlns:a16="http://schemas.microsoft.com/office/drawing/2014/main" id="{FF6FD07C-B710-CB47-A978-036D3483A4BF}"/>
              </a:ext>
            </a:extLst>
          </p:cNvPr>
          <p:cNvSpPr>
            <a:spLocks noGrp="1"/>
          </p:cNvSpPr>
          <p:nvPr>
            <p:ph type="body" idx="4"/>
          </p:nvPr>
        </p:nvSpPr>
        <p:spPr>
          <a:xfrm>
            <a:off x="7056709" y="2576426"/>
            <a:ext cx="4304697" cy="3372294"/>
          </a:xfrm>
        </p:spPr>
        <p:txBody>
          <a:bodyPr/>
          <a:lstStyle/>
          <a:p>
            <a:pPr indent="0">
              <a:buNone/>
            </a:pPr>
            <a:r>
              <a:rPr lang="en-US" dirty="0"/>
              <a:t>Total Points = 2,500 points</a:t>
            </a:r>
          </a:p>
          <a:p>
            <a:pPr indent="0">
              <a:buNone/>
            </a:pPr>
            <a:r>
              <a:rPr lang="en-US" dirty="0"/>
              <a:t>Eligible for:</a:t>
            </a:r>
          </a:p>
          <a:p>
            <a:pPr marL="434340" indent="-342900"/>
            <a:r>
              <a:rPr lang="en-US" dirty="0"/>
              <a:t>$5,000 Designation Grant</a:t>
            </a:r>
          </a:p>
          <a:p>
            <a:pPr marL="434340" indent="-342900"/>
            <a:r>
              <a:rPr lang="en-US" dirty="0"/>
              <a:t>$5,000 – $15,000 Action Grant, depending on population</a:t>
            </a:r>
          </a:p>
          <a:p>
            <a:pPr marL="434340" indent="-342900"/>
            <a:endParaRPr lang="en-US" dirty="0"/>
          </a:p>
          <a:p>
            <a:pPr indent="0">
              <a:buNone/>
            </a:pPr>
            <a:r>
              <a:rPr lang="en-US" dirty="0"/>
              <a:t>500 more points would make the community eligible for a Points-based grant </a:t>
            </a:r>
          </a:p>
          <a:p>
            <a:pPr marL="434340" indent="-342900"/>
            <a:br>
              <a:rPr lang="en-US" dirty="0"/>
            </a:br>
            <a:endParaRPr lang="en-US" dirty="0"/>
          </a:p>
          <a:p>
            <a:pPr marL="434340" indent="-342900"/>
            <a:endParaRPr lang="en-US" dirty="0"/>
          </a:p>
        </p:txBody>
      </p:sp>
      <p:sp>
        <p:nvSpPr>
          <p:cNvPr id="4" name="Text Placeholder 3">
            <a:extLst>
              <a:ext uri="{FF2B5EF4-FFF2-40B4-BE49-F238E27FC236}">
                <a16:creationId xmlns:a16="http://schemas.microsoft.com/office/drawing/2014/main" id="{631F91DB-6D74-46E0-ABDE-D4EDBAE4FAF2}"/>
              </a:ext>
            </a:extLst>
          </p:cNvPr>
          <p:cNvSpPr>
            <a:spLocks noGrp="1"/>
          </p:cNvSpPr>
          <p:nvPr>
            <p:ph type="body" idx="2"/>
          </p:nvPr>
        </p:nvSpPr>
        <p:spPr>
          <a:xfrm>
            <a:off x="400256" y="2576426"/>
            <a:ext cx="6060085" cy="3378200"/>
          </a:xfrm>
        </p:spPr>
        <p:txBody>
          <a:bodyPr/>
          <a:lstStyle/>
          <a:p>
            <a:pPr marL="548640" indent="-457200">
              <a:buAutoNum type="arabicPeriod"/>
            </a:pPr>
            <a:r>
              <a:rPr lang="en-US" dirty="0"/>
              <a:t>Community Campaigns (Clean Heating and Cooling) – 200 points</a:t>
            </a:r>
          </a:p>
          <a:p>
            <a:pPr marL="548640" indent="-457200">
              <a:buAutoNum type="arabicPeriod"/>
            </a:pPr>
            <a:r>
              <a:rPr lang="en-US" dirty="0"/>
              <a:t>Benchmarking (Municipal Buildings) – 100 points </a:t>
            </a:r>
          </a:p>
          <a:p>
            <a:pPr marL="548640" indent="-457200">
              <a:buAutoNum type="arabicPeriod"/>
            </a:pPr>
            <a:r>
              <a:rPr lang="en-US" dirty="0"/>
              <a:t>Community Choice Aggregation – 1,500 points </a:t>
            </a:r>
          </a:p>
          <a:p>
            <a:pPr marL="548640" indent="-457200">
              <a:buAutoNum type="arabicPeriod"/>
            </a:pPr>
            <a:r>
              <a:rPr lang="en-US" dirty="0"/>
              <a:t>LED Streetlights (Cobra Heads) – 700 total points</a:t>
            </a:r>
          </a:p>
          <a:p>
            <a:pPr marL="548640" indent="-457200">
              <a:buAutoNum type="arabicPeriod"/>
            </a:pPr>
            <a:endParaRPr lang="en-US" dirty="0"/>
          </a:p>
          <a:p>
            <a:endParaRPr lang="en-US" dirty="0"/>
          </a:p>
          <a:p>
            <a:endParaRPr lang="en-US" dirty="0"/>
          </a:p>
        </p:txBody>
      </p:sp>
      <p:sp>
        <p:nvSpPr>
          <p:cNvPr id="6" name="Text Placeholder 5">
            <a:extLst>
              <a:ext uri="{FF2B5EF4-FFF2-40B4-BE49-F238E27FC236}">
                <a16:creationId xmlns:a16="http://schemas.microsoft.com/office/drawing/2014/main" id="{E1270894-C22B-4717-8DBF-ED6FBCF48DF5}"/>
              </a:ext>
            </a:extLst>
          </p:cNvPr>
          <p:cNvSpPr>
            <a:spLocks noGrp="1"/>
          </p:cNvSpPr>
          <p:nvPr>
            <p:ph type="body" idx="1"/>
          </p:nvPr>
        </p:nvSpPr>
        <p:spPr/>
        <p:txBody>
          <a:bodyPr/>
          <a:lstStyle/>
          <a:p>
            <a:r>
              <a:rPr lang="en-US" b="1"/>
              <a:t>New  Community in CEC 2.0</a:t>
            </a:r>
            <a:endParaRPr lang="en-US"/>
          </a:p>
        </p:txBody>
      </p:sp>
    </p:spTree>
    <p:extLst>
      <p:ext uri="{BB962C8B-B14F-4D97-AF65-F5344CB8AC3E}">
        <p14:creationId xmlns:p14="http://schemas.microsoft.com/office/powerpoint/2010/main" val="15528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C9B14E-DAAE-B042-86F3-D405EE2A2192}"/>
              </a:ext>
            </a:extLst>
          </p:cNvPr>
          <p:cNvSpPr>
            <a:spLocks noGrp="1"/>
          </p:cNvSpPr>
          <p:nvPr>
            <p:ph type="title"/>
          </p:nvPr>
        </p:nvSpPr>
        <p:spPr>
          <a:xfrm>
            <a:off x="537686" y="286603"/>
            <a:ext cx="10534648" cy="1426944"/>
          </a:xfrm>
        </p:spPr>
        <p:txBody>
          <a:bodyPr/>
          <a:lstStyle/>
          <a:p>
            <a:r>
              <a:rPr lang="en-US" sz="4000">
                <a:latin typeface="+mj-lt"/>
              </a:rPr>
              <a:t>Leadership Round Points &amp; Grants: </a:t>
            </a:r>
            <a:br>
              <a:rPr lang="en-US" sz="4000" dirty="0">
                <a:latin typeface="+mj-lt"/>
              </a:rPr>
            </a:br>
            <a:r>
              <a:rPr lang="en-US" sz="4000">
                <a:latin typeface="+mj-lt"/>
              </a:rPr>
              <a:t>Active Community Example</a:t>
            </a:r>
            <a:endParaRPr lang="en-US" sz="4000" dirty="0">
              <a:latin typeface="+mj-lt"/>
            </a:endParaRPr>
          </a:p>
        </p:txBody>
      </p:sp>
      <p:sp>
        <p:nvSpPr>
          <p:cNvPr id="12" name="Text Placeholder 11">
            <a:extLst>
              <a:ext uri="{FF2B5EF4-FFF2-40B4-BE49-F238E27FC236}">
                <a16:creationId xmlns:a16="http://schemas.microsoft.com/office/drawing/2014/main" id="{E30832CA-BDC0-6747-B8BF-B1BCD7BDC04D}"/>
              </a:ext>
            </a:extLst>
          </p:cNvPr>
          <p:cNvSpPr>
            <a:spLocks noGrp="1"/>
          </p:cNvSpPr>
          <p:nvPr>
            <p:ph type="body" idx="1"/>
          </p:nvPr>
        </p:nvSpPr>
        <p:spPr>
          <a:xfrm>
            <a:off x="871501" y="1846051"/>
            <a:ext cx="4937760" cy="736282"/>
          </a:xfrm>
        </p:spPr>
        <p:txBody>
          <a:bodyPr/>
          <a:lstStyle/>
          <a:p>
            <a:r>
              <a:rPr lang="en-US" b="1"/>
              <a:t>Active Community in CEC 1.0</a:t>
            </a:r>
          </a:p>
        </p:txBody>
      </p:sp>
      <p:sp>
        <p:nvSpPr>
          <p:cNvPr id="13" name="Text Placeholder 12">
            <a:extLst>
              <a:ext uri="{FF2B5EF4-FFF2-40B4-BE49-F238E27FC236}">
                <a16:creationId xmlns:a16="http://schemas.microsoft.com/office/drawing/2014/main" id="{AC060D94-94F6-2D4A-8C46-17C3D89378CC}"/>
              </a:ext>
            </a:extLst>
          </p:cNvPr>
          <p:cNvSpPr>
            <a:spLocks noGrp="1"/>
          </p:cNvSpPr>
          <p:nvPr>
            <p:ph type="body" idx="2"/>
          </p:nvPr>
        </p:nvSpPr>
        <p:spPr>
          <a:xfrm>
            <a:off x="366977" y="2582332"/>
            <a:ext cx="5846655" cy="1848821"/>
          </a:xfrm>
        </p:spPr>
        <p:txBody>
          <a:bodyPr>
            <a:normAutofit/>
          </a:bodyPr>
          <a:lstStyle/>
          <a:p>
            <a:pPr marL="548640" indent="-457200">
              <a:buAutoNum type="arabicPeriod"/>
            </a:pPr>
            <a:r>
              <a:rPr lang="en-US" dirty="0"/>
              <a:t>Unified Solar Permit – 200 points</a:t>
            </a:r>
          </a:p>
          <a:p>
            <a:pPr marL="548640" indent="-457200">
              <a:buAutoNum type="arabicPeriod"/>
            </a:pPr>
            <a:r>
              <a:rPr lang="en-US" b="0" i="0" dirty="0">
                <a:solidFill>
                  <a:srgbClr val="3F3F3F"/>
                </a:solidFill>
                <a:effectLst/>
                <a:latin typeface="Calibri" panose="020F0502020204030204" pitchFamily="34" charset="0"/>
              </a:rPr>
              <a:t>Benchmarking (Municipal Buildings) – 100 points</a:t>
            </a:r>
            <a:endParaRPr lang="en-US" dirty="0">
              <a:solidFill>
                <a:srgbClr val="FF0000"/>
              </a:solidFill>
            </a:endParaRPr>
          </a:p>
          <a:p>
            <a:pPr marL="548640" indent="-457200">
              <a:buAutoNum type="arabicPeriod"/>
            </a:pPr>
            <a:endParaRPr lang="en-US" dirty="0"/>
          </a:p>
          <a:p>
            <a:pPr marL="548640" indent="-457200">
              <a:buAutoNum type="arabicPeriod"/>
            </a:pPr>
            <a:endParaRPr lang="en-US" dirty="0"/>
          </a:p>
          <a:p>
            <a:pPr marL="548640" indent="-457200">
              <a:buAutoNum type="arabicPeriod"/>
            </a:pPr>
            <a:endParaRPr lang="en-US" dirty="0"/>
          </a:p>
          <a:p>
            <a:pPr indent="0">
              <a:buNone/>
            </a:pPr>
            <a:endParaRPr lang="en-US" dirty="0"/>
          </a:p>
          <a:p>
            <a:pPr indent="0">
              <a:buNone/>
            </a:pPr>
            <a:endParaRPr lang="en-US" dirty="0"/>
          </a:p>
          <a:p>
            <a:endParaRPr lang="en-US" dirty="0"/>
          </a:p>
        </p:txBody>
      </p:sp>
      <p:sp>
        <p:nvSpPr>
          <p:cNvPr id="14" name="Text Placeholder 13">
            <a:extLst>
              <a:ext uri="{FF2B5EF4-FFF2-40B4-BE49-F238E27FC236}">
                <a16:creationId xmlns:a16="http://schemas.microsoft.com/office/drawing/2014/main" id="{05B69D8D-3428-9B4B-A4BA-0FE89F55B5EE}"/>
              </a:ext>
            </a:extLst>
          </p:cNvPr>
          <p:cNvSpPr>
            <a:spLocks noGrp="1"/>
          </p:cNvSpPr>
          <p:nvPr>
            <p:ph type="body" idx="3"/>
          </p:nvPr>
        </p:nvSpPr>
        <p:spPr/>
        <p:txBody>
          <a:bodyPr/>
          <a:lstStyle/>
          <a:p>
            <a:r>
              <a:rPr lang="en-US" b="1" dirty="0"/>
              <a:t>Active Community in CEC 2.0</a:t>
            </a:r>
          </a:p>
        </p:txBody>
      </p:sp>
      <p:sp>
        <p:nvSpPr>
          <p:cNvPr id="15" name="Text Placeholder 14">
            <a:extLst>
              <a:ext uri="{FF2B5EF4-FFF2-40B4-BE49-F238E27FC236}">
                <a16:creationId xmlns:a16="http://schemas.microsoft.com/office/drawing/2014/main" id="{FF6FD07C-B710-CB47-A978-036D3483A4BF}"/>
              </a:ext>
            </a:extLst>
          </p:cNvPr>
          <p:cNvSpPr>
            <a:spLocks noGrp="1"/>
          </p:cNvSpPr>
          <p:nvPr>
            <p:ph type="body" idx="4"/>
          </p:nvPr>
        </p:nvSpPr>
        <p:spPr>
          <a:xfrm>
            <a:off x="6217919" y="2582333"/>
            <a:ext cx="5568790" cy="2199482"/>
          </a:xfrm>
        </p:spPr>
        <p:txBody>
          <a:bodyPr/>
          <a:lstStyle/>
          <a:p>
            <a:pPr marL="548640" indent="-457200">
              <a:buAutoNum type="arabicPeriod"/>
            </a:pPr>
            <a:r>
              <a:rPr lang="en-US" dirty="0"/>
              <a:t>Clean Fleets (EV Charging Station) – 200 points</a:t>
            </a:r>
          </a:p>
          <a:p>
            <a:pPr marL="548640" indent="-457200">
              <a:buAutoNum type="arabicPeriod"/>
            </a:pPr>
            <a:r>
              <a:rPr lang="en-US" dirty="0" err="1"/>
              <a:t>NYStretch</a:t>
            </a:r>
            <a:r>
              <a:rPr lang="en-US" dirty="0"/>
              <a:t> Code – 1,200 points </a:t>
            </a:r>
          </a:p>
          <a:p>
            <a:pPr marL="548640" indent="-457200">
              <a:buAutoNum type="arabicPeriod"/>
            </a:pPr>
            <a:r>
              <a:rPr lang="en-US" dirty="0"/>
              <a:t>Climate Smart Communities – 600 points</a:t>
            </a:r>
          </a:p>
          <a:p>
            <a:pPr marL="548640" indent="-457200">
              <a:buAutoNum type="arabicPeriod"/>
            </a:pPr>
            <a:r>
              <a:rPr lang="en-US" dirty="0"/>
              <a:t>LED Streetlights (Cobra Heads) – 700 points</a:t>
            </a:r>
          </a:p>
          <a:p>
            <a:pPr marL="548640" indent="-457200">
              <a:buAutoNum type="arabicPeriod"/>
            </a:pPr>
            <a:endParaRPr lang="en-US" dirty="0"/>
          </a:p>
          <a:p>
            <a:endParaRPr lang="en-US" dirty="0"/>
          </a:p>
        </p:txBody>
      </p:sp>
      <p:sp>
        <p:nvSpPr>
          <p:cNvPr id="2" name="TextBox 1">
            <a:extLst>
              <a:ext uri="{FF2B5EF4-FFF2-40B4-BE49-F238E27FC236}">
                <a16:creationId xmlns:a16="http://schemas.microsoft.com/office/drawing/2014/main" id="{7AF3D378-3E2E-455A-ACE6-05FEC1323B5E}"/>
              </a:ext>
            </a:extLst>
          </p:cNvPr>
          <p:cNvSpPr txBox="1"/>
          <p:nvPr/>
        </p:nvSpPr>
        <p:spPr>
          <a:xfrm>
            <a:off x="461964" y="3688555"/>
            <a:ext cx="55530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dirty="0"/>
              <a:t>Two actions completed ​</a:t>
            </a:r>
          </a:p>
          <a:p>
            <a:pPr fontAlgn="base"/>
            <a:r>
              <a:rPr lang="en-US" dirty="0"/>
              <a:t>Go into CEC 2.0 with 300 points</a:t>
            </a:r>
          </a:p>
        </p:txBody>
      </p:sp>
      <p:sp>
        <p:nvSpPr>
          <p:cNvPr id="8" name="TextBox 7">
            <a:extLst>
              <a:ext uri="{FF2B5EF4-FFF2-40B4-BE49-F238E27FC236}">
                <a16:creationId xmlns:a16="http://schemas.microsoft.com/office/drawing/2014/main" id="{2EBCA434-E53A-492C-8D37-DDDA9F6B0045}"/>
              </a:ext>
            </a:extLst>
          </p:cNvPr>
          <p:cNvSpPr txBox="1"/>
          <p:nvPr/>
        </p:nvSpPr>
        <p:spPr>
          <a:xfrm>
            <a:off x="2840593" y="4798711"/>
            <a:ext cx="674607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dirty="0"/>
              <a:t>New actions completed = 2,700  points​</a:t>
            </a:r>
          </a:p>
          <a:p>
            <a:pPr fontAlgn="base"/>
            <a:r>
              <a:rPr lang="en-US" dirty="0"/>
              <a:t>Total including CEC 1.0 actions = 3,000 points​</a:t>
            </a:r>
          </a:p>
          <a:p>
            <a:pPr fontAlgn="base"/>
            <a:r>
              <a:rPr lang="en-US" dirty="0"/>
              <a:t>Can apply for $5,000 Designation-grant​</a:t>
            </a:r>
          </a:p>
          <a:p>
            <a:pPr fontAlgn="base"/>
            <a:r>
              <a:rPr lang="en-US" dirty="0"/>
              <a:t>Can apply for $10,000 – $30,000 Points-based grant​</a:t>
            </a:r>
          </a:p>
          <a:p>
            <a:pPr fontAlgn="base"/>
            <a:r>
              <a:rPr lang="en-US" dirty="0"/>
              <a:t>Eligible for $5,000 – $50,000 Action grant</a:t>
            </a:r>
          </a:p>
        </p:txBody>
      </p:sp>
    </p:spTree>
    <p:extLst>
      <p:ext uri="{BB962C8B-B14F-4D97-AF65-F5344CB8AC3E}">
        <p14:creationId xmlns:p14="http://schemas.microsoft.com/office/powerpoint/2010/main" val="253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uiExpand="1" build="p"/>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C9B14E-DAAE-B042-86F3-D405EE2A2192}"/>
              </a:ext>
            </a:extLst>
          </p:cNvPr>
          <p:cNvSpPr>
            <a:spLocks noGrp="1"/>
          </p:cNvSpPr>
          <p:nvPr>
            <p:ph type="title"/>
          </p:nvPr>
        </p:nvSpPr>
        <p:spPr>
          <a:xfrm>
            <a:off x="537686" y="286603"/>
            <a:ext cx="10534648" cy="1426944"/>
          </a:xfrm>
        </p:spPr>
        <p:txBody>
          <a:bodyPr/>
          <a:lstStyle/>
          <a:p>
            <a:r>
              <a:rPr lang="en-US" sz="4000" dirty="0">
                <a:latin typeface="+mj-lt"/>
              </a:rPr>
              <a:t>Leadership Round Points &amp; Grants: </a:t>
            </a:r>
            <a:br>
              <a:rPr lang="en-US" sz="4000" dirty="0">
                <a:latin typeface="+mj-lt"/>
              </a:rPr>
            </a:br>
            <a:r>
              <a:rPr lang="en-US" sz="4000">
                <a:latin typeface="+mj-lt"/>
              </a:rPr>
              <a:t>Previously Designated Community Example</a:t>
            </a:r>
            <a:endParaRPr lang="en-US" sz="4000" dirty="0">
              <a:latin typeface="+mj-lt"/>
            </a:endParaRPr>
          </a:p>
        </p:txBody>
      </p:sp>
      <p:sp>
        <p:nvSpPr>
          <p:cNvPr id="12" name="Text Placeholder 11">
            <a:extLst>
              <a:ext uri="{FF2B5EF4-FFF2-40B4-BE49-F238E27FC236}">
                <a16:creationId xmlns:a16="http://schemas.microsoft.com/office/drawing/2014/main" id="{E30832CA-BDC0-6747-B8BF-B1BCD7BDC04D}"/>
              </a:ext>
            </a:extLst>
          </p:cNvPr>
          <p:cNvSpPr>
            <a:spLocks noGrp="1"/>
          </p:cNvSpPr>
          <p:nvPr>
            <p:ph type="body" idx="1"/>
          </p:nvPr>
        </p:nvSpPr>
        <p:spPr>
          <a:xfrm>
            <a:off x="871501" y="1846051"/>
            <a:ext cx="4937760" cy="736282"/>
          </a:xfrm>
        </p:spPr>
        <p:txBody>
          <a:bodyPr/>
          <a:lstStyle/>
          <a:p>
            <a:r>
              <a:rPr lang="en-US" b="1" dirty="0"/>
              <a:t>Designated Community in CEC 1.0</a:t>
            </a:r>
          </a:p>
        </p:txBody>
      </p:sp>
      <p:sp>
        <p:nvSpPr>
          <p:cNvPr id="13" name="Text Placeholder 12">
            <a:extLst>
              <a:ext uri="{FF2B5EF4-FFF2-40B4-BE49-F238E27FC236}">
                <a16:creationId xmlns:a16="http://schemas.microsoft.com/office/drawing/2014/main" id="{AC060D94-94F6-2D4A-8C46-17C3D89378CC}"/>
              </a:ext>
            </a:extLst>
          </p:cNvPr>
          <p:cNvSpPr>
            <a:spLocks noGrp="1"/>
          </p:cNvSpPr>
          <p:nvPr>
            <p:ph type="body" idx="2"/>
          </p:nvPr>
        </p:nvSpPr>
        <p:spPr>
          <a:xfrm>
            <a:off x="366977" y="2582332"/>
            <a:ext cx="5846655" cy="2277445"/>
          </a:xfrm>
        </p:spPr>
        <p:txBody>
          <a:bodyPr>
            <a:normAutofit/>
          </a:bodyPr>
          <a:lstStyle/>
          <a:p>
            <a:pPr marL="548640" indent="-457200">
              <a:buAutoNum type="arabicPeriod"/>
            </a:pPr>
            <a:r>
              <a:rPr lang="en-US" dirty="0"/>
              <a:t>Unified Solar Permit – 200 points</a:t>
            </a:r>
          </a:p>
          <a:p>
            <a:pPr marL="548640" indent="-457200">
              <a:buAutoNum type="arabicPeriod"/>
            </a:pPr>
            <a:r>
              <a:rPr lang="en-US" dirty="0"/>
              <a:t>Clean Fleets (EV Charging Station) – 100 points</a:t>
            </a:r>
          </a:p>
          <a:p>
            <a:pPr marL="548640" indent="-457200">
              <a:buAutoNum type="arabicPeriod"/>
            </a:pPr>
            <a:r>
              <a:rPr lang="en-US" dirty="0"/>
              <a:t>Benchmarking (Municipal Buildings) – 100 points</a:t>
            </a:r>
          </a:p>
          <a:p>
            <a:pPr marL="548640" indent="-457200">
              <a:buAutoNum type="arabicPeriod"/>
            </a:pPr>
            <a:r>
              <a:rPr lang="en-US" dirty="0"/>
              <a:t>Community Choice Aggregation – 1,500 points</a:t>
            </a:r>
          </a:p>
          <a:p>
            <a:pPr marL="548640" indent="-457200">
              <a:buAutoNum type="arabicPeriod"/>
            </a:pPr>
            <a:endParaRPr lang="en-US" dirty="0"/>
          </a:p>
          <a:p>
            <a:pPr marL="548640" indent="-457200">
              <a:buAutoNum type="arabicPeriod"/>
            </a:pPr>
            <a:endParaRPr lang="en-US" dirty="0"/>
          </a:p>
          <a:p>
            <a:pPr indent="0">
              <a:buNone/>
            </a:pPr>
            <a:endParaRPr lang="en-US" dirty="0"/>
          </a:p>
          <a:p>
            <a:pPr indent="0">
              <a:buNone/>
            </a:pPr>
            <a:endParaRPr lang="en-US" dirty="0"/>
          </a:p>
          <a:p>
            <a:endParaRPr lang="en-US" dirty="0"/>
          </a:p>
        </p:txBody>
      </p:sp>
      <p:sp>
        <p:nvSpPr>
          <p:cNvPr id="14" name="Text Placeholder 13">
            <a:extLst>
              <a:ext uri="{FF2B5EF4-FFF2-40B4-BE49-F238E27FC236}">
                <a16:creationId xmlns:a16="http://schemas.microsoft.com/office/drawing/2014/main" id="{05B69D8D-3428-9B4B-A4BA-0FE89F55B5EE}"/>
              </a:ext>
            </a:extLst>
          </p:cNvPr>
          <p:cNvSpPr>
            <a:spLocks noGrp="1"/>
          </p:cNvSpPr>
          <p:nvPr>
            <p:ph type="body" idx="3"/>
          </p:nvPr>
        </p:nvSpPr>
        <p:spPr/>
        <p:txBody>
          <a:bodyPr/>
          <a:lstStyle/>
          <a:p>
            <a:r>
              <a:rPr lang="en-US" b="1" dirty="0"/>
              <a:t>Designated Community in CEC 2.0</a:t>
            </a:r>
          </a:p>
        </p:txBody>
      </p:sp>
      <p:sp>
        <p:nvSpPr>
          <p:cNvPr id="15" name="Text Placeholder 14">
            <a:extLst>
              <a:ext uri="{FF2B5EF4-FFF2-40B4-BE49-F238E27FC236}">
                <a16:creationId xmlns:a16="http://schemas.microsoft.com/office/drawing/2014/main" id="{FF6FD07C-B710-CB47-A978-036D3483A4BF}"/>
              </a:ext>
            </a:extLst>
          </p:cNvPr>
          <p:cNvSpPr>
            <a:spLocks noGrp="1"/>
          </p:cNvSpPr>
          <p:nvPr>
            <p:ph type="body" idx="4"/>
          </p:nvPr>
        </p:nvSpPr>
        <p:spPr>
          <a:xfrm>
            <a:off x="6217919" y="2582333"/>
            <a:ext cx="5568790" cy="2199482"/>
          </a:xfrm>
        </p:spPr>
        <p:txBody>
          <a:bodyPr/>
          <a:lstStyle/>
          <a:p>
            <a:pPr marL="548640" indent="-457200">
              <a:buAutoNum type="arabicPeriod"/>
            </a:pPr>
            <a:r>
              <a:rPr lang="en-US" dirty="0"/>
              <a:t>Clean Energy Upgrades – 500 points</a:t>
            </a:r>
          </a:p>
          <a:p>
            <a:pPr marL="548640" indent="-457200">
              <a:buAutoNum type="arabicPeriod"/>
            </a:pPr>
            <a:r>
              <a:rPr lang="en-US" dirty="0"/>
              <a:t>Benchmarking (Adv. Reporting) - 200 points</a:t>
            </a:r>
          </a:p>
          <a:p>
            <a:pPr marL="548640" indent="-457200">
              <a:buAutoNum type="arabicPeriod"/>
            </a:pPr>
            <a:r>
              <a:rPr lang="en-US" dirty="0"/>
              <a:t>Clean Heating and Cooling Demo – 500 points</a:t>
            </a:r>
          </a:p>
          <a:p>
            <a:pPr marL="548640" indent="-457200">
              <a:buAutoNum type="arabicPeriod"/>
            </a:pPr>
            <a:r>
              <a:rPr lang="en-US" dirty="0"/>
              <a:t>Climate Smart Communities – 600 points</a:t>
            </a:r>
          </a:p>
          <a:p>
            <a:pPr marL="548640" indent="-457200">
              <a:buAutoNum type="arabicPeriod"/>
            </a:pPr>
            <a:r>
              <a:rPr lang="en-US" dirty="0"/>
              <a:t>LED Streetlights (Cobra Heads) – 700 points</a:t>
            </a:r>
          </a:p>
          <a:p>
            <a:pPr marL="548640" indent="-457200">
              <a:buAutoNum type="arabicPeriod"/>
            </a:pPr>
            <a:endParaRPr lang="en-US" dirty="0"/>
          </a:p>
          <a:p>
            <a:endParaRPr lang="en-US" dirty="0"/>
          </a:p>
        </p:txBody>
      </p:sp>
      <p:sp>
        <p:nvSpPr>
          <p:cNvPr id="2" name="TextBox 1">
            <a:extLst>
              <a:ext uri="{FF2B5EF4-FFF2-40B4-BE49-F238E27FC236}">
                <a16:creationId xmlns:a16="http://schemas.microsoft.com/office/drawing/2014/main" id="{7AF3D378-3E2E-455A-ACE6-05FEC1323B5E}"/>
              </a:ext>
            </a:extLst>
          </p:cNvPr>
          <p:cNvSpPr txBox="1"/>
          <p:nvPr/>
        </p:nvSpPr>
        <p:spPr>
          <a:xfrm>
            <a:off x="473870" y="5164930"/>
            <a:ext cx="55530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b="0" i="0" u="none" strike="noStrike" dirty="0">
                <a:solidFill>
                  <a:srgbClr val="3F3F3F"/>
                </a:solidFill>
                <a:effectLst/>
                <a:latin typeface="Calibri" panose="020F0502020204030204" pitchFamily="34" charset="0"/>
              </a:rPr>
              <a:t>Four actions completed = designated community​</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panose="020F0502020204030204" pitchFamily="34" charset="0"/>
              </a:rPr>
              <a:t>Grant Received in Round 1 $5,000 – $250,000</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3F3F3F"/>
                </a:solidFill>
                <a:effectLst/>
                <a:latin typeface="Calibri" panose="020F0502020204030204" pitchFamily="34" charset="0"/>
              </a:rPr>
              <a:t>Go into CEC 2.0 with 1,900 points</a:t>
            </a:r>
            <a:endParaRPr lang="en-US" b="0" i="0" dirty="0">
              <a:solidFill>
                <a:srgbClr val="000000"/>
              </a:solidFill>
              <a:effectLst/>
              <a:latin typeface="Segoe UI" panose="020B0502040204020203" pitchFamily="34" charset="0"/>
            </a:endParaRPr>
          </a:p>
        </p:txBody>
      </p:sp>
      <p:sp>
        <p:nvSpPr>
          <p:cNvPr id="8" name="TextBox 7">
            <a:extLst>
              <a:ext uri="{FF2B5EF4-FFF2-40B4-BE49-F238E27FC236}">
                <a16:creationId xmlns:a16="http://schemas.microsoft.com/office/drawing/2014/main" id="{2EBCA434-E53A-492C-8D37-DDDA9F6B0045}"/>
              </a:ext>
            </a:extLst>
          </p:cNvPr>
          <p:cNvSpPr txBox="1"/>
          <p:nvPr/>
        </p:nvSpPr>
        <p:spPr>
          <a:xfrm>
            <a:off x="6129338" y="5164930"/>
            <a:ext cx="58507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b="0" i="0" u="none" strike="noStrike" dirty="0">
                <a:solidFill>
                  <a:srgbClr val="3F3F3F"/>
                </a:solidFill>
                <a:effectLst/>
                <a:latin typeface="Calibri" panose="020F0502020204030204" pitchFamily="34" charset="0"/>
              </a:rPr>
              <a:t>New actions completed = 2,600 points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3F3F3F"/>
                </a:solidFill>
                <a:effectLst/>
                <a:latin typeface="Calibri" panose="020F0502020204030204" pitchFamily="34" charset="0"/>
              </a:rPr>
              <a:t>Total with CEC 1.0 = 4,500 points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3F3F3F"/>
                </a:solidFill>
                <a:effectLst/>
                <a:latin typeface="Calibri" panose="020F0502020204030204" pitchFamily="34" charset="0"/>
              </a:rPr>
              <a:t>Eligible for $10,000 – $30,000 Points-based grant </a:t>
            </a:r>
            <a:r>
              <a:rPr lang="en-US" b="0" i="0" dirty="0">
                <a:solidFill>
                  <a:srgbClr val="000000"/>
                </a:solidFill>
                <a:effectLst/>
                <a:latin typeface="Calibri" panose="020F0502020204030204" pitchFamily="34" charset="0"/>
              </a:rPr>
              <a:t>​</a:t>
            </a:r>
            <a:br>
              <a:rPr lang="en-US" b="0" i="0" dirty="0">
                <a:solidFill>
                  <a:srgbClr val="000000"/>
                </a:solidFill>
                <a:effectLst/>
                <a:latin typeface="Calibri" panose="020F0502020204030204" pitchFamily="34" charset="0"/>
              </a:rPr>
            </a:br>
            <a:r>
              <a:rPr lang="en-US" b="0" i="0" u="none" strike="noStrike" dirty="0">
                <a:solidFill>
                  <a:srgbClr val="3F3F3F"/>
                </a:solidFill>
                <a:effectLst/>
                <a:latin typeface="Calibri" panose="020F0502020204030204" pitchFamily="34" charset="0"/>
              </a:rPr>
              <a:t>&amp; $20,000 – $70,000 Points-based grant</a:t>
            </a:r>
            <a:endParaRPr lang="en-US" b="0" i="0" dirty="0">
              <a:solidFill>
                <a:srgbClr val="000000"/>
              </a:solidFill>
              <a:effectLst/>
              <a:latin typeface="Segoe UI" panose="020B0502040204020203" pitchFamily="34" charset="0"/>
            </a:endParaRPr>
          </a:p>
          <a:p>
            <a:endParaRPr lang="en-US" dirty="0">
              <a:latin typeface="Calibri"/>
              <a:cs typeface="Calibri"/>
            </a:endParaRPr>
          </a:p>
        </p:txBody>
      </p:sp>
    </p:spTree>
    <p:extLst>
      <p:ext uri="{BB962C8B-B14F-4D97-AF65-F5344CB8AC3E}">
        <p14:creationId xmlns:p14="http://schemas.microsoft.com/office/powerpoint/2010/main" val="1802512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dirty="0">
                <a:solidFill>
                  <a:srgbClr val="3F3F3F"/>
                </a:solidFill>
                <a:latin typeface="+mj-lt"/>
                <a:ea typeface="Calibri"/>
                <a:cs typeface="Calibri"/>
                <a:sym typeface="Calibri"/>
              </a:rPr>
              <a:t>Next Steps</a:t>
            </a:r>
          </a:p>
        </p:txBody>
      </p:sp>
      <p:sp>
        <p:nvSpPr>
          <p:cNvPr id="252" name="Shape 252"/>
          <p:cNvSpPr txBox="1">
            <a:spLocks noGrp="1"/>
          </p:cNvSpPr>
          <p:nvPr>
            <p:ph type="body" idx="1"/>
          </p:nvPr>
        </p:nvSpPr>
        <p:spPr>
          <a:xfrm>
            <a:off x="1097280" y="1845733"/>
            <a:ext cx="5641145" cy="402336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Designate a main contact that will represent the municipality and work </a:t>
            </a:r>
            <a:r>
              <a:rPr lang="en-US" dirty="0"/>
              <a:t>directly with the</a:t>
            </a:r>
            <a:r>
              <a:rPr lang="en-US" sz="2000" b="0" i="0" u="none" strike="noStrike" cap="none" dirty="0">
                <a:solidFill>
                  <a:srgbClr val="3F3F3F"/>
                </a:solidFill>
                <a:latin typeface="Calibri"/>
                <a:ea typeface="Calibri"/>
                <a:cs typeface="Calibri"/>
                <a:sym typeface="Calibri"/>
              </a:rPr>
              <a:t> Clean Energy Communities Coordinators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Discuss what actions have been accomplished and what actions the municipality has an interest in accomplishing</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Set up follow up meetings to begin work on actions the municipality wants to accomplish</a:t>
            </a:r>
          </a:p>
          <a:p>
            <a:pPr marL="384048" marR="0" lvl="1" indent="-193548" algn="l" rtl="0">
              <a:lnSpc>
                <a:spcPct val="90000"/>
              </a:lnSpc>
              <a:spcBef>
                <a:spcPts val="400"/>
              </a:spcBef>
              <a:spcAft>
                <a:spcPts val="0"/>
              </a:spcAft>
              <a:buClr>
                <a:schemeClr val="accent1"/>
              </a:buClr>
              <a:buSzPct val="100000"/>
              <a:buFont typeface="Calibri"/>
              <a:buChar char="◦"/>
            </a:pPr>
            <a:r>
              <a:rPr lang="en-US" dirty="0"/>
              <a:t>F</a:t>
            </a:r>
            <a:r>
              <a:rPr lang="en-US" sz="1800" b="0" i="0" u="none" strike="noStrike" cap="none" dirty="0">
                <a:solidFill>
                  <a:srgbClr val="3F3F3F"/>
                </a:solidFill>
                <a:latin typeface="Calibri"/>
                <a:ea typeface="Calibri"/>
                <a:cs typeface="Calibri"/>
                <a:sym typeface="Calibri"/>
              </a:rPr>
              <a:t>ind/create/submit documentation of completed action</a:t>
            </a:r>
          </a:p>
          <a:p>
            <a:pPr marL="91440" marR="0" lvl="0" indent="-91440" algn="l" rtl="0">
              <a:lnSpc>
                <a:spcPct val="90000"/>
              </a:lnSpc>
              <a:spcBef>
                <a:spcPts val="16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Begin thinking about projects that the municipality has an interest in using grant funding for </a:t>
            </a:r>
          </a:p>
        </p:txBody>
      </p:sp>
      <p:pic>
        <p:nvPicPr>
          <p:cNvPr id="3" name="Picture 2" descr="Graphical user interface&#10;&#10;Description automatically generated">
            <a:extLst>
              <a:ext uri="{FF2B5EF4-FFF2-40B4-BE49-F238E27FC236}">
                <a16:creationId xmlns:a16="http://schemas.microsoft.com/office/drawing/2014/main" id="{E61B00F0-62D9-4B99-898A-139E33B04523}"/>
              </a:ext>
            </a:extLst>
          </p:cNvPr>
          <p:cNvPicPr>
            <a:picLocks noChangeAspect="1"/>
          </p:cNvPicPr>
          <p:nvPr/>
        </p:nvPicPr>
        <p:blipFill>
          <a:blip r:embed="rId3"/>
          <a:stretch>
            <a:fillRect/>
          </a:stretch>
        </p:blipFill>
        <p:spPr>
          <a:xfrm>
            <a:off x="6890125" y="1847612"/>
            <a:ext cx="4265553" cy="1215572"/>
          </a:xfrm>
          <a:prstGeom prst="rect">
            <a:avLst/>
          </a:prstGeom>
        </p:spPr>
      </p:pic>
      <p:pic>
        <p:nvPicPr>
          <p:cNvPr id="8" name="Picture 7">
            <a:extLst>
              <a:ext uri="{FF2B5EF4-FFF2-40B4-BE49-F238E27FC236}">
                <a16:creationId xmlns:a16="http://schemas.microsoft.com/office/drawing/2014/main" id="{0B5BA088-4DA3-4F2F-BA0E-1C10D1062821}"/>
              </a:ext>
            </a:extLst>
          </p:cNvPr>
          <p:cNvPicPr>
            <a:picLocks noChangeAspect="1"/>
          </p:cNvPicPr>
          <p:nvPr/>
        </p:nvPicPr>
        <p:blipFill>
          <a:blip r:embed="rId4"/>
          <a:stretch>
            <a:fillRect/>
          </a:stretch>
        </p:blipFill>
        <p:spPr>
          <a:xfrm>
            <a:off x="6890124" y="3304753"/>
            <a:ext cx="4265553" cy="1215572"/>
          </a:xfrm>
          <a:prstGeom prst="rect">
            <a:avLst/>
          </a:prstGeom>
        </p:spPr>
      </p:pic>
      <p:pic>
        <p:nvPicPr>
          <p:cNvPr id="10" name="Picture 9">
            <a:extLst>
              <a:ext uri="{FF2B5EF4-FFF2-40B4-BE49-F238E27FC236}">
                <a16:creationId xmlns:a16="http://schemas.microsoft.com/office/drawing/2014/main" id="{93DE0C40-88EC-4A19-8E16-511242D1B2E2}"/>
              </a:ext>
            </a:extLst>
          </p:cNvPr>
          <p:cNvPicPr>
            <a:picLocks noChangeAspect="1"/>
          </p:cNvPicPr>
          <p:nvPr/>
        </p:nvPicPr>
        <p:blipFill>
          <a:blip r:embed="rId5"/>
          <a:stretch>
            <a:fillRect/>
          </a:stretch>
        </p:blipFill>
        <p:spPr>
          <a:xfrm>
            <a:off x="6900249" y="4761894"/>
            <a:ext cx="4255429" cy="1212687"/>
          </a:xfrm>
          <a:prstGeom prst="rect">
            <a:avLst/>
          </a:prstGeom>
        </p:spPr>
      </p:pic>
    </p:spTree>
    <p:extLst>
      <p:ext uri="{BB962C8B-B14F-4D97-AF65-F5344CB8AC3E}">
        <p14:creationId xmlns:p14="http://schemas.microsoft.com/office/powerpoint/2010/main" val="35668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1896-D9DE-3C4A-A1BC-46B2D5AAC534}"/>
              </a:ext>
            </a:extLst>
          </p:cNvPr>
          <p:cNvSpPr>
            <a:spLocks noGrp="1"/>
          </p:cNvSpPr>
          <p:nvPr>
            <p:ph type="title"/>
          </p:nvPr>
        </p:nvSpPr>
        <p:spPr/>
        <p:txBody>
          <a:bodyPr/>
          <a:lstStyle/>
          <a:p>
            <a:r>
              <a:rPr lang="en-US" dirty="0">
                <a:latin typeface="+mj-lt"/>
              </a:rPr>
              <a:t>Contact</a:t>
            </a:r>
            <a:endParaRPr lang="en-US" dirty="0"/>
          </a:p>
        </p:txBody>
      </p:sp>
      <p:sp>
        <p:nvSpPr>
          <p:cNvPr id="4" name="Text Placeholder 3">
            <a:extLst>
              <a:ext uri="{FF2B5EF4-FFF2-40B4-BE49-F238E27FC236}">
                <a16:creationId xmlns:a16="http://schemas.microsoft.com/office/drawing/2014/main" id="{C065C0A8-4DBE-D946-878A-ABEC4D68D54D}"/>
              </a:ext>
            </a:extLst>
          </p:cNvPr>
          <p:cNvSpPr>
            <a:spLocks noGrp="1"/>
          </p:cNvSpPr>
          <p:nvPr>
            <p:ph type="body" idx="2"/>
          </p:nvPr>
        </p:nvSpPr>
        <p:spPr>
          <a:xfrm>
            <a:off x="6217919" y="1845734"/>
            <a:ext cx="4926037" cy="2006991"/>
          </a:xfrm>
        </p:spPr>
        <p:txBody>
          <a:bodyPr/>
          <a:lstStyle/>
          <a:p>
            <a:pPr indent="0">
              <a:buNone/>
            </a:pPr>
            <a:r>
              <a:rPr lang="en-US" b="1" dirty="0"/>
              <a:t>Chris Carrick</a:t>
            </a:r>
          </a:p>
          <a:p>
            <a:r>
              <a:rPr lang="en-US" dirty="0"/>
              <a:t>CNY RPDB Energy Program Manager and Clean Energy Communities Coordinator</a:t>
            </a:r>
          </a:p>
          <a:p>
            <a:r>
              <a:rPr lang="en-US" dirty="0">
                <a:solidFill>
                  <a:schemeClr val="accent2"/>
                </a:solidFill>
                <a:hlinkClick r:id="rId2">
                  <a:extLst>
                    <a:ext uri="{A12FA001-AC4F-418D-AE19-62706E023703}">
                      <ahyp:hlinkClr xmlns:ahyp="http://schemas.microsoft.com/office/drawing/2018/hyperlinkcolor" val="tx"/>
                    </a:ext>
                  </a:extLst>
                </a:hlinkClick>
              </a:rPr>
              <a:t>ccarrick@cnyrpdb.org</a:t>
            </a:r>
            <a:endParaRPr lang="en-US" dirty="0">
              <a:solidFill>
                <a:schemeClr val="accent2"/>
              </a:solidFill>
            </a:endParaRPr>
          </a:p>
          <a:p>
            <a:r>
              <a:rPr lang="en-US" dirty="0">
                <a:solidFill>
                  <a:schemeClr val="tx1"/>
                </a:solidFill>
              </a:rPr>
              <a:t>315-422-8276 x1213 </a:t>
            </a:r>
          </a:p>
        </p:txBody>
      </p:sp>
      <p:sp>
        <p:nvSpPr>
          <p:cNvPr id="6" name="Text Placeholder 3">
            <a:extLst>
              <a:ext uri="{FF2B5EF4-FFF2-40B4-BE49-F238E27FC236}">
                <a16:creationId xmlns:a16="http://schemas.microsoft.com/office/drawing/2014/main" id="{36355A68-137B-41E9-BADD-E3AA3E8A2A4E}"/>
              </a:ext>
            </a:extLst>
          </p:cNvPr>
          <p:cNvSpPr txBox="1">
            <a:spLocks/>
          </p:cNvSpPr>
          <p:nvPr/>
        </p:nvSpPr>
        <p:spPr>
          <a:xfrm>
            <a:off x="1200441" y="1845734"/>
            <a:ext cx="4926037" cy="425711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indent="0">
              <a:buNone/>
            </a:pPr>
            <a:r>
              <a:rPr lang="en-US" b="1" kern="0" dirty="0"/>
              <a:t>Amanda Mazzoni</a:t>
            </a:r>
            <a:endParaRPr lang="en-US" dirty="0"/>
          </a:p>
          <a:p>
            <a:r>
              <a:rPr lang="en-US" kern="0" dirty="0"/>
              <a:t>CNY RPDB Senior Planner and Clean Energy Communities Coordinator </a:t>
            </a:r>
          </a:p>
          <a:p>
            <a:r>
              <a:rPr lang="en-US" kern="0" dirty="0">
                <a:solidFill>
                  <a:schemeClr val="accent2"/>
                </a:solidFill>
                <a:hlinkClick r:id="rId3">
                  <a:extLst>
                    <a:ext uri="{A12FA001-AC4F-418D-AE19-62706E023703}">
                      <ahyp:hlinkClr xmlns:ahyp="http://schemas.microsoft.com/office/drawing/2018/hyperlinkcolor" val="tx"/>
                    </a:ext>
                  </a:extLst>
                </a:hlinkClick>
              </a:rPr>
              <a:t>amazzoni@cnyrpdb.org</a:t>
            </a:r>
            <a:r>
              <a:rPr lang="en-US" kern="0" dirty="0">
                <a:solidFill>
                  <a:schemeClr val="accent2"/>
                </a:solidFill>
              </a:rPr>
              <a:t> </a:t>
            </a:r>
          </a:p>
          <a:p>
            <a:r>
              <a:rPr lang="en-US" kern="0" dirty="0">
                <a:solidFill>
                  <a:schemeClr val="tx1"/>
                </a:solidFill>
              </a:rPr>
              <a:t>315-422-8276 x1215</a:t>
            </a:r>
          </a:p>
          <a:p>
            <a:pPr indent="0">
              <a:buNone/>
            </a:pPr>
            <a:r>
              <a:rPr lang="en-US" kern="0" dirty="0">
                <a:solidFill>
                  <a:schemeClr val="tx1"/>
                </a:solidFill>
              </a:rPr>
              <a:t>Schedule a Zoom meeting with Amanda: </a:t>
            </a:r>
            <a:r>
              <a:rPr lang="en-US" kern="0" dirty="0">
                <a:solidFill>
                  <a:schemeClr val="accent2"/>
                </a:solidFill>
                <a:hlinkClick r:id="rId4">
                  <a:extLst>
                    <a:ext uri="{A12FA001-AC4F-418D-AE19-62706E023703}">
                      <ahyp:hlinkClr xmlns:ahyp="http://schemas.microsoft.com/office/drawing/2018/hyperlinkcolor" val="tx"/>
                    </a:ext>
                  </a:extLst>
                </a:hlinkClick>
              </a:rPr>
              <a:t>https://calendly.com/amazzoni-1/cec-discussion-meeting</a:t>
            </a:r>
            <a:r>
              <a:rPr lang="en-US" kern="0" dirty="0">
                <a:solidFill>
                  <a:schemeClr val="accent2"/>
                </a:solidFill>
              </a:rPr>
              <a:t> </a:t>
            </a:r>
          </a:p>
        </p:txBody>
      </p:sp>
    </p:spTree>
    <p:extLst>
      <p:ext uri="{BB962C8B-B14F-4D97-AF65-F5344CB8AC3E}">
        <p14:creationId xmlns:p14="http://schemas.microsoft.com/office/powerpoint/2010/main" val="89511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1896-D9DE-3C4A-A1BC-46B2D5AAC534}"/>
              </a:ext>
            </a:extLst>
          </p:cNvPr>
          <p:cNvSpPr>
            <a:spLocks noGrp="1"/>
          </p:cNvSpPr>
          <p:nvPr>
            <p:ph type="title"/>
          </p:nvPr>
        </p:nvSpPr>
        <p:spPr/>
        <p:txBody>
          <a:bodyPr/>
          <a:lstStyle/>
          <a:p>
            <a:r>
              <a:rPr lang="en-US" dirty="0">
                <a:latin typeface="+mj-lt"/>
              </a:rPr>
              <a:t>Resources</a:t>
            </a:r>
            <a:r>
              <a:rPr lang="en-US" dirty="0"/>
              <a:t>	</a:t>
            </a:r>
          </a:p>
        </p:txBody>
      </p:sp>
      <p:sp>
        <p:nvSpPr>
          <p:cNvPr id="3" name="Text Placeholder 2">
            <a:extLst>
              <a:ext uri="{FF2B5EF4-FFF2-40B4-BE49-F238E27FC236}">
                <a16:creationId xmlns:a16="http://schemas.microsoft.com/office/drawing/2014/main" id="{B5217AF7-1CF0-D049-ABDF-36E743A1DD21}"/>
              </a:ext>
            </a:extLst>
          </p:cNvPr>
          <p:cNvSpPr>
            <a:spLocks noGrp="1"/>
          </p:cNvSpPr>
          <p:nvPr>
            <p:ph type="body" idx="1"/>
          </p:nvPr>
        </p:nvSpPr>
        <p:spPr>
          <a:xfrm>
            <a:off x="1097279" y="2056045"/>
            <a:ext cx="10186417" cy="4023360"/>
          </a:xfrm>
        </p:spPr>
        <p:txBody>
          <a:bodyPr/>
          <a:lstStyle/>
          <a:p>
            <a:pPr>
              <a:buFont typeface="Arial" panose="020B0604020202020204" pitchFamily="34" charset="0"/>
              <a:buChar char="•"/>
            </a:pPr>
            <a:r>
              <a:rPr lang="en-US" sz="2400" dirty="0"/>
              <a:t>  Our Website: </a:t>
            </a:r>
            <a:r>
              <a:rPr lang="en-US" sz="2400" dirty="0">
                <a:solidFill>
                  <a:schemeClr val="accent2"/>
                </a:solidFill>
                <a:hlinkClick r:id="rId2">
                  <a:extLst>
                    <a:ext uri="{A12FA001-AC4F-418D-AE19-62706E023703}">
                      <ahyp:hlinkClr xmlns:ahyp="http://schemas.microsoft.com/office/drawing/2018/hyperlinkcolor" val="tx"/>
                    </a:ext>
                  </a:extLst>
                </a:hlinkClick>
              </a:rPr>
              <a:t>https://www.cnyenergychallenge.org/</a:t>
            </a:r>
            <a:r>
              <a:rPr lang="en-US" sz="2400" dirty="0">
                <a:solidFill>
                  <a:schemeClr val="accent2"/>
                </a:solidFill>
              </a:rPr>
              <a:t> </a:t>
            </a:r>
          </a:p>
          <a:p>
            <a:pPr>
              <a:buFont typeface="Arial" panose="020B0604020202020204" pitchFamily="34" charset="0"/>
              <a:buChar char="•"/>
            </a:pPr>
            <a:r>
              <a:rPr lang="en-US" sz="2400" dirty="0">
                <a:solidFill>
                  <a:srgbClr val="312420"/>
                </a:solidFill>
              </a:rPr>
              <a:t>  CNY RPDB Agency Website, Energy Program Page: </a:t>
            </a:r>
            <a:r>
              <a:rPr lang="en-US" sz="2400" dirty="0">
                <a:solidFill>
                  <a:srgbClr val="0070C0"/>
                </a:solidFill>
                <a:hlinkClick r:id="rId3">
                  <a:extLst>
                    <a:ext uri="{A12FA001-AC4F-418D-AE19-62706E023703}">
                      <ahyp:hlinkClr xmlns:ahyp="http://schemas.microsoft.com/office/drawing/2018/hyperlinkcolor" val="tx"/>
                    </a:ext>
                  </a:extLst>
                </a:hlinkClick>
              </a:rPr>
              <a:t>http://www.cnyrpdb.org/programs/energy.asp</a:t>
            </a:r>
            <a:r>
              <a:rPr lang="en-US" sz="2400" dirty="0">
                <a:solidFill>
                  <a:srgbClr val="0070C0"/>
                </a:solidFill>
              </a:rPr>
              <a:t> </a:t>
            </a:r>
          </a:p>
          <a:p>
            <a:pPr>
              <a:buFont typeface="Arial" panose="020B0604020202020204" pitchFamily="34" charset="0"/>
              <a:buChar char="•"/>
            </a:pPr>
            <a:r>
              <a:rPr lang="en-US" sz="2400" dirty="0"/>
              <a:t>  NYSERDA CEC Website: </a:t>
            </a:r>
            <a:r>
              <a:rPr lang="en-US" sz="2400" dirty="0">
                <a:solidFill>
                  <a:schemeClr val="accent2"/>
                </a:solidFill>
                <a:hlinkClick r:id="rId4">
                  <a:extLst>
                    <a:ext uri="{A12FA001-AC4F-418D-AE19-62706E023703}">
                      <ahyp:hlinkClr xmlns:ahyp="http://schemas.microsoft.com/office/drawing/2018/hyperlinkcolor" val="tx"/>
                    </a:ext>
                  </a:extLst>
                </a:hlinkClick>
              </a:rPr>
              <a:t>https://www.nyserda.ny.gov/All-Programs/Programs/Clean-Energy-Communities</a:t>
            </a:r>
            <a:r>
              <a:rPr lang="en-US" sz="2400" dirty="0">
                <a:solidFill>
                  <a:schemeClr val="accent2"/>
                </a:solidFill>
              </a:rPr>
              <a:t> </a:t>
            </a:r>
          </a:p>
          <a:p>
            <a:pPr>
              <a:buFont typeface="Arial" panose="020B0604020202020204" pitchFamily="34" charset="0"/>
              <a:buChar char="•"/>
            </a:pPr>
            <a:r>
              <a:rPr lang="en-US" sz="2400" dirty="0"/>
              <a:t>  DEC Climate Smart Communities Website: </a:t>
            </a:r>
            <a:r>
              <a:rPr lang="en-US" sz="2400" dirty="0">
                <a:solidFill>
                  <a:schemeClr val="accent2"/>
                </a:solidFill>
                <a:hlinkClick r:id="rId5">
                  <a:extLst>
                    <a:ext uri="{A12FA001-AC4F-418D-AE19-62706E023703}">
                      <ahyp:hlinkClr xmlns:ahyp="http://schemas.microsoft.com/office/drawing/2018/hyperlinkcolor" val="tx"/>
                    </a:ext>
                  </a:extLst>
                </a:hlinkClick>
              </a:rPr>
              <a:t>www.climatesmart.ny.gov</a:t>
            </a:r>
            <a:r>
              <a:rPr lang="en-US" sz="2400" dirty="0">
                <a:solidFill>
                  <a:schemeClr val="accent2"/>
                </a:solidFill>
              </a:rPr>
              <a:t> </a:t>
            </a:r>
          </a:p>
          <a:p>
            <a:pPr>
              <a:buFont typeface="Arial" panose="020B0604020202020204" pitchFamily="34" charset="0"/>
              <a:buChar char="•"/>
            </a:pPr>
            <a:r>
              <a:rPr lang="en-US" sz="2400" dirty="0"/>
              <a:t>  High Impact Action Item Toolkit: </a:t>
            </a:r>
            <a:r>
              <a:rPr lang="en-US" sz="2400" dirty="0">
                <a:solidFill>
                  <a:schemeClr val="accent2"/>
                </a:solidFill>
                <a:hlinkClick r:id="rId6">
                  <a:extLst>
                    <a:ext uri="{A12FA001-AC4F-418D-AE19-62706E023703}">
                      <ahyp:hlinkClr xmlns:ahyp="http://schemas.microsoft.com/office/drawing/2018/hyperlinkcolor" val="tx"/>
                    </a:ext>
                  </a:extLst>
                </a:hlinkClick>
              </a:rPr>
              <a:t>https://www.nyserda.ny.gov/All-Programs/Programs/Clean-Energy-Communities/How-It-Works/Toolkits</a:t>
            </a:r>
            <a:r>
              <a:rPr lang="en-US" sz="2400" dirty="0">
                <a:solidFill>
                  <a:schemeClr val="accent2"/>
                </a:solidFill>
              </a:rPr>
              <a:t> </a:t>
            </a:r>
          </a:p>
          <a:p>
            <a:endParaRPr lang="en-US" sz="2400" dirty="0"/>
          </a:p>
        </p:txBody>
      </p:sp>
    </p:spTree>
    <p:extLst>
      <p:ext uri="{BB962C8B-B14F-4D97-AF65-F5344CB8AC3E}">
        <p14:creationId xmlns:p14="http://schemas.microsoft.com/office/powerpoint/2010/main" val="2754136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6CDA-18CE-974B-8C04-E5A52BA96F09}"/>
              </a:ext>
            </a:extLst>
          </p:cNvPr>
          <p:cNvSpPr>
            <a:spLocks noGrp="1"/>
          </p:cNvSpPr>
          <p:nvPr>
            <p:ph type="title"/>
          </p:nvPr>
        </p:nvSpPr>
        <p:spPr/>
        <p:txBody>
          <a:bodyPr/>
          <a:lstStyle/>
          <a:p>
            <a:pPr algn="ctr"/>
            <a:r>
              <a:rPr lang="en-US" dirty="0">
                <a:latin typeface="+mj-lt"/>
              </a:rPr>
              <a:t>Questions?</a:t>
            </a:r>
          </a:p>
        </p:txBody>
      </p:sp>
    </p:spTree>
    <p:extLst>
      <p:ext uri="{BB962C8B-B14F-4D97-AF65-F5344CB8AC3E}">
        <p14:creationId xmlns:p14="http://schemas.microsoft.com/office/powerpoint/2010/main" val="219382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6149-6450-41E4-8DFB-AFB5564DC0CE}"/>
              </a:ext>
            </a:extLst>
          </p:cNvPr>
          <p:cNvSpPr>
            <a:spLocks noGrp="1"/>
          </p:cNvSpPr>
          <p:nvPr>
            <p:ph type="title"/>
          </p:nvPr>
        </p:nvSpPr>
        <p:spPr/>
        <p:txBody>
          <a:bodyPr/>
          <a:lstStyle/>
          <a:p>
            <a:r>
              <a:rPr lang="en-US" dirty="0"/>
              <a:t>CNY RPDB</a:t>
            </a:r>
          </a:p>
        </p:txBody>
      </p:sp>
      <p:sp>
        <p:nvSpPr>
          <p:cNvPr id="3" name="Text Placeholder 2">
            <a:extLst>
              <a:ext uri="{FF2B5EF4-FFF2-40B4-BE49-F238E27FC236}">
                <a16:creationId xmlns:a16="http://schemas.microsoft.com/office/drawing/2014/main" id="{3B9C7ACD-374B-437B-B947-258153C68935}"/>
              </a:ext>
            </a:extLst>
          </p:cNvPr>
          <p:cNvSpPr>
            <a:spLocks noGrp="1"/>
          </p:cNvSpPr>
          <p:nvPr>
            <p:ph type="body" idx="1"/>
          </p:nvPr>
        </p:nvSpPr>
        <p:spPr/>
        <p:txBody>
          <a:bodyPr/>
          <a:lstStyle/>
          <a:p>
            <a:pPr algn="l" rtl="0" fontAlgn="base">
              <a:buFont typeface="Arial" panose="020B0604020202020204" pitchFamily="34" charset="0"/>
              <a:buChar char="•"/>
            </a:pPr>
            <a:r>
              <a:rPr lang="en-US" sz="2800" b="1" i="0" u="none" strike="noStrike" dirty="0">
                <a:solidFill>
                  <a:schemeClr val="tx1"/>
                </a:solidFill>
                <a:effectLst/>
                <a:latin typeface="Calibri" panose="020F0502020204030204" pitchFamily="34" charset="0"/>
                <a:cs typeface="Calibri" panose="020F0502020204030204" pitchFamily="34" charset="0"/>
              </a:rPr>
              <a:t>  Energy Management</a:t>
            </a:r>
            <a:r>
              <a:rPr lang="en-US" sz="2800" b="0" i="0" dirty="0">
                <a:solidFill>
                  <a:schemeClr val="tx1"/>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cs typeface="Calibri" panose="020F0502020204030204" pitchFamily="34" charset="0"/>
              </a:rPr>
              <a:t>  Comprehensive Planning and Community Development</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cs typeface="Calibri" panose="020F0502020204030204" pitchFamily="34" charset="0"/>
              </a:rPr>
              <a:t>  Economic Development</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cs typeface="Calibri" panose="020F0502020204030204" pitchFamily="34" charset="0"/>
              </a:rPr>
              <a:t>  Environmental Management</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cs typeface="Calibri" panose="020F0502020204030204" pitchFamily="34" charset="0"/>
              </a:rPr>
              <a:t>  Transportation Planning</a:t>
            </a:r>
            <a:endParaRPr lang="en-US" sz="2800" b="0" i="0" dirty="0">
              <a:solidFill>
                <a:srgbClr val="000000"/>
              </a:solidFill>
              <a:effectLst/>
              <a:latin typeface="Calibri" panose="020F0502020204030204" pitchFamily="34" charset="0"/>
              <a:cs typeface="Calibri" panose="020F0502020204030204" pitchFamily="34" charset="0"/>
            </a:endParaRPr>
          </a:p>
          <a:p>
            <a:endParaRPr lang="en-US" dirty="0"/>
          </a:p>
        </p:txBody>
      </p:sp>
      <p:pic>
        <p:nvPicPr>
          <p:cNvPr id="2050" name="Picture 2">
            <a:extLst>
              <a:ext uri="{FF2B5EF4-FFF2-40B4-BE49-F238E27FC236}">
                <a16:creationId xmlns:a16="http://schemas.microsoft.com/office/drawing/2014/main" id="{1A45BF98-DCAC-4627-8056-29DB0600E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252" y="1845733"/>
            <a:ext cx="3979095" cy="4081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46F7847-3016-4B26-8DED-C1B35A05C2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337"/>
          <a:stretch/>
        </p:blipFill>
        <p:spPr bwMode="auto">
          <a:xfrm>
            <a:off x="5730761" y="470148"/>
            <a:ext cx="5424917" cy="108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7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latin typeface="+mj-lt"/>
              </a:rPr>
              <a:t>Our Team </a:t>
            </a:r>
          </a:p>
        </p:txBody>
      </p:sp>
      <p:sp>
        <p:nvSpPr>
          <p:cNvPr id="115" name="Shape 115"/>
          <p:cNvSpPr txBox="1">
            <a:spLocks noGrp="1"/>
          </p:cNvSpPr>
          <p:nvPr>
            <p:ph type="body" idx="1"/>
          </p:nvPr>
        </p:nvSpPr>
        <p:spPr>
          <a:xfrm>
            <a:off x="1097279" y="1745090"/>
            <a:ext cx="10444288" cy="722724"/>
          </a:xfrm>
          <a:prstGeom prst="rect">
            <a:avLst/>
          </a:prstGeom>
        </p:spPr>
        <p:txBody>
          <a:bodyPr lIns="91425" tIns="91425" rIns="91425" bIns="91425" anchor="t" anchorCtr="0">
            <a:noAutofit/>
          </a:bodyPr>
          <a:lstStyle/>
          <a:p>
            <a:pPr lvl="0">
              <a:spcBef>
                <a:spcPts val="0"/>
              </a:spcBef>
              <a:buNone/>
            </a:pPr>
            <a:r>
              <a:rPr lang="en-US" dirty="0"/>
              <a:t>CNY RPDB is helping municipal governments in Central New York pursue clean energy actions in the hopes of creating designated Clean Energy Communities.</a:t>
            </a:r>
          </a:p>
          <a:p>
            <a:pPr lvl="0">
              <a:spcBef>
                <a:spcPts val="0"/>
              </a:spcBef>
              <a:buNone/>
            </a:pPr>
            <a:endParaRPr lang="en-US" dirty="0"/>
          </a:p>
          <a:p>
            <a:pPr>
              <a:spcBef>
                <a:spcPts val="0"/>
              </a:spcBef>
              <a:buNone/>
            </a:pPr>
            <a:endParaRPr lang="en-US" dirty="0"/>
          </a:p>
        </p:txBody>
      </p:sp>
      <p:sp>
        <p:nvSpPr>
          <p:cNvPr id="5" name="TextBox 4">
            <a:extLst>
              <a:ext uri="{FF2B5EF4-FFF2-40B4-BE49-F238E27FC236}">
                <a16:creationId xmlns:a16="http://schemas.microsoft.com/office/drawing/2014/main" id="{54E7984C-A995-4BBC-87B0-FA22DD7441AA}"/>
              </a:ext>
            </a:extLst>
          </p:cNvPr>
          <p:cNvSpPr txBox="1"/>
          <p:nvPr/>
        </p:nvSpPr>
        <p:spPr>
          <a:xfrm>
            <a:off x="2061525" y="5525690"/>
            <a:ext cx="34351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Chris Carrick </a:t>
            </a:r>
            <a:r>
              <a:rPr lang="en-US" dirty="0">
                <a:ea typeface="+mn-lt"/>
                <a:cs typeface="+mn-lt"/>
              </a:rPr>
              <a:t>– CNY RPDB Program Manager and CEC Coordinator</a:t>
            </a:r>
            <a:endParaRPr lang="en-US" dirty="0"/>
          </a:p>
        </p:txBody>
      </p:sp>
      <p:sp>
        <p:nvSpPr>
          <p:cNvPr id="7" name="TextBox 6">
            <a:extLst>
              <a:ext uri="{FF2B5EF4-FFF2-40B4-BE49-F238E27FC236}">
                <a16:creationId xmlns:a16="http://schemas.microsoft.com/office/drawing/2014/main" id="{A1ABD8B7-344E-4753-951C-2B782388A2E0}"/>
              </a:ext>
            </a:extLst>
          </p:cNvPr>
          <p:cNvSpPr txBox="1"/>
          <p:nvPr/>
        </p:nvSpPr>
        <p:spPr>
          <a:xfrm>
            <a:off x="6143135" y="5542465"/>
            <a:ext cx="36171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Amanda Mazzoni </a:t>
            </a:r>
            <a:r>
              <a:rPr lang="en-US" dirty="0">
                <a:ea typeface="+mn-lt"/>
                <a:cs typeface="+mn-lt"/>
              </a:rPr>
              <a:t>– CNY RPDB Senior Planner and CEC Coordinator</a:t>
            </a:r>
            <a:endParaRPr lang="en-US" dirty="0"/>
          </a:p>
        </p:txBody>
      </p:sp>
      <p:pic>
        <p:nvPicPr>
          <p:cNvPr id="3" name="Picture 2">
            <a:extLst>
              <a:ext uri="{FF2B5EF4-FFF2-40B4-BE49-F238E27FC236}">
                <a16:creationId xmlns:a16="http://schemas.microsoft.com/office/drawing/2014/main" id="{155607CE-213A-4809-AE8C-A85E1F3269C0}"/>
              </a:ext>
            </a:extLst>
          </p:cNvPr>
          <p:cNvPicPr>
            <a:picLocks noChangeAspect="1"/>
          </p:cNvPicPr>
          <p:nvPr/>
        </p:nvPicPr>
        <p:blipFill>
          <a:blip r:embed="rId3"/>
          <a:stretch>
            <a:fillRect/>
          </a:stretch>
        </p:blipFill>
        <p:spPr>
          <a:xfrm>
            <a:off x="2501327" y="2603423"/>
            <a:ext cx="2265881" cy="2922267"/>
          </a:xfrm>
          <a:prstGeom prst="rect">
            <a:avLst/>
          </a:prstGeom>
        </p:spPr>
      </p:pic>
      <p:pic>
        <p:nvPicPr>
          <p:cNvPr id="6" name="Picture 5">
            <a:extLst>
              <a:ext uri="{FF2B5EF4-FFF2-40B4-BE49-F238E27FC236}">
                <a16:creationId xmlns:a16="http://schemas.microsoft.com/office/drawing/2014/main" id="{D28C091A-4E03-4098-88B6-132C4BA385B8}"/>
              </a:ext>
            </a:extLst>
          </p:cNvPr>
          <p:cNvPicPr>
            <a:picLocks noChangeAspect="1"/>
          </p:cNvPicPr>
          <p:nvPr/>
        </p:nvPicPr>
        <p:blipFill>
          <a:blip r:embed="rId4"/>
          <a:stretch>
            <a:fillRect/>
          </a:stretch>
        </p:blipFill>
        <p:spPr>
          <a:xfrm>
            <a:off x="6551701" y="2549475"/>
            <a:ext cx="2265880" cy="2976215"/>
          </a:xfrm>
          <a:prstGeom prst="rect">
            <a:avLst/>
          </a:prstGeom>
        </p:spPr>
      </p:pic>
    </p:spTree>
    <p:extLst>
      <p:ext uri="{BB962C8B-B14F-4D97-AF65-F5344CB8AC3E}">
        <p14:creationId xmlns:p14="http://schemas.microsoft.com/office/powerpoint/2010/main" val="400443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9BC8-53C3-4F81-B391-54C61E28A948}"/>
              </a:ext>
            </a:extLst>
          </p:cNvPr>
          <p:cNvSpPr>
            <a:spLocks noGrp="1"/>
          </p:cNvSpPr>
          <p:nvPr>
            <p:ph type="title"/>
          </p:nvPr>
        </p:nvSpPr>
        <p:spPr/>
        <p:txBody>
          <a:bodyPr/>
          <a:lstStyle/>
          <a:p>
            <a:r>
              <a:rPr lang="en-US" dirty="0"/>
              <a:t>Climate Leadership and Community Protection Act Goals</a:t>
            </a:r>
          </a:p>
        </p:txBody>
      </p:sp>
      <p:sp>
        <p:nvSpPr>
          <p:cNvPr id="4" name="Text Placeholder 3">
            <a:extLst>
              <a:ext uri="{FF2B5EF4-FFF2-40B4-BE49-F238E27FC236}">
                <a16:creationId xmlns:a16="http://schemas.microsoft.com/office/drawing/2014/main" id="{916FFB6A-530C-45BC-87C0-00170B95A7D6}"/>
              </a:ext>
            </a:extLst>
          </p:cNvPr>
          <p:cNvSpPr>
            <a:spLocks noGrp="1"/>
          </p:cNvSpPr>
          <p:nvPr>
            <p:ph type="body" idx="2"/>
          </p:nvPr>
        </p:nvSpPr>
        <p:spPr/>
        <p:txBody>
          <a:bodyPr/>
          <a:lstStyle/>
          <a:p>
            <a:r>
              <a:rPr lang="en-US" sz="1800" b="1" i="0" u="none" strike="noStrike" dirty="0">
                <a:solidFill>
                  <a:srgbClr val="FFFFFF"/>
                </a:solidFill>
                <a:effectLst/>
                <a:latin typeface="Quicksand"/>
              </a:rPr>
              <a:t>Point Tiers</a:t>
            </a:r>
            <a:endParaRPr lang="en-US" sz="1800" b="0" i="0" u="none" strike="noStrike" dirty="0">
              <a:effectLst/>
              <a:latin typeface="Arial" panose="020B0604020202020204" pitchFamily="34" charset="0"/>
            </a:endParaRPr>
          </a:p>
          <a:p>
            <a:endParaRPr lang="en-US" dirty="0"/>
          </a:p>
        </p:txBody>
      </p:sp>
      <p:graphicFrame>
        <p:nvGraphicFramePr>
          <p:cNvPr id="6" name="Table 5">
            <a:extLst>
              <a:ext uri="{FF2B5EF4-FFF2-40B4-BE49-F238E27FC236}">
                <a16:creationId xmlns:a16="http://schemas.microsoft.com/office/drawing/2014/main" id="{0FA06562-AFAB-4DD7-ABA0-83AD304DF34B}"/>
              </a:ext>
            </a:extLst>
          </p:cNvPr>
          <p:cNvGraphicFramePr>
            <a:graphicFrameLocks noGrp="1"/>
          </p:cNvGraphicFramePr>
          <p:nvPr>
            <p:extLst>
              <p:ext uri="{D42A27DB-BD31-4B8C-83A1-F6EECF244321}">
                <p14:modId xmlns:p14="http://schemas.microsoft.com/office/powerpoint/2010/main" val="855379818"/>
              </p:ext>
            </p:extLst>
          </p:nvPr>
        </p:nvGraphicFramePr>
        <p:xfrm>
          <a:off x="1872129" y="2102798"/>
          <a:ext cx="1988719" cy="736282"/>
        </p:xfrm>
        <a:graphic>
          <a:graphicData uri="http://schemas.openxmlformats.org/drawingml/2006/table">
            <a:tbl>
              <a:tblPr firstRow="1" firstCol="1" bandRow="1">
                <a:tableStyleId>{21E4AEA4-8DFA-4A89-87EB-49C32662AFE0}</a:tableStyleId>
              </a:tblPr>
              <a:tblGrid>
                <a:gridCol w="1988719">
                  <a:extLst>
                    <a:ext uri="{9D8B030D-6E8A-4147-A177-3AD203B41FA5}">
                      <a16:colId xmlns:a16="http://schemas.microsoft.com/office/drawing/2014/main" val="3298183337"/>
                    </a:ext>
                  </a:extLst>
                </a:gridCol>
              </a:tblGrid>
              <a:tr h="736282">
                <a:tc>
                  <a:txBody>
                    <a:bodyPr/>
                    <a:lstStyle/>
                    <a:p>
                      <a:pPr marL="0" marR="0" algn="ctr">
                        <a:spcBef>
                          <a:spcPts val="0"/>
                        </a:spcBef>
                        <a:spcAft>
                          <a:spcPts val="0"/>
                        </a:spcAft>
                      </a:pPr>
                      <a:r>
                        <a:rPr lang="en-US" sz="2800" dirty="0">
                          <a:effectLst/>
                        </a:rPr>
                        <a:t>By 2030</a:t>
                      </a:r>
                      <a:endParaRPr lang="en-US" sz="2800" dirty="0">
                        <a:solidFill>
                          <a:schemeClr val="bg1"/>
                        </a:solidFill>
                        <a:effectLst/>
                        <a:latin typeface="Calibri"/>
                        <a:ea typeface="Times New Roman" panose="02020603050405020304" pitchFamily="18" charset="0"/>
                      </a:endParaRP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7" name="Table 6">
            <a:extLst>
              <a:ext uri="{FF2B5EF4-FFF2-40B4-BE49-F238E27FC236}">
                <a16:creationId xmlns:a16="http://schemas.microsoft.com/office/drawing/2014/main" id="{F6D72178-DB2F-41D3-B666-344A870039AC}"/>
              </a:ext>
            </a:extLst>
          </p:cNvPr>
          <p:cNvGraphicFramePr>
            <a:graphicFrameLocks noGrp="1"/>
          </p:cNvGraphicFramePr>
          <p:nvPr>
            <p:extLst>
              <p:ext uri="{D42A27DB-BD31-4B8C-83A1-F6EECF244321}">
                <p14:modId xmlns:p14="http://schemas.microsoft.com/office/powerpoint/2010/main" val="2992828240"/>
              </p:ext>
            </p:extLst>
          </p:nvPr>
        </p:nvGraphicFramePr>
        <p:xfrm>
          <a:off x="6488165" y="2102798"/>
          <a:ext cx="1984350" cy="736282"/>
        </p:xfrm>
        <a:graphic>
          <a:graphicData uri="http://schemas.openxmlformats.org/drawingml/2006/table">
            <a:tbl>
              <a:tblPr firstRow="1" firstCol="1" bandRow="1">
                <a:tableStyleId>{21E4AEA4-8DFA-4A89-87EB-49C32662AFE0}</a:tableStyleId>
              </a:tblPr>
              <a:tblGrid>
                <a:gridCol w="1984350">
                  <a:extLst>
                    <a:ext uri="{9D8B030D-6E8A-4147-A177-3AD203B41FA5}">
                      <a16:colId xmlns:a16="http://schemas.microsoft.com/office/drawing/2014/main" val="3298183337"/>
                    </a:ext>
                  </a:extLst>
                </a:gridCol>
              </a:tblGrid>
              <a:tr h="736282">
                <a:tc>
                  <a:txBody>
                    <a:bodyPr/>
                    <a:lstStyle/>
                    <a:p>
                      <a:pPr marL="0" marR="0" algn="ctr">
                        <a:spcBef>
                          <a:spcPts val="0"/>
                        </a:spcBef>
                        <a:spcAft>
                          <a:spcPts val="0"/>
                        </a:spcAft>
                      </a:pPr>
                      <a:r>
                        <a:rPr lang="en-US" sz="2800" dirty="0">
                          <a:effectLst/>
                        </a:rPr>
                        <a:t>By 2040</a:t>
                      </a:r>
                      <a:endParaRPr lang="en-US" sz="2800" dirty="0">
                        <a:solidFill>
                          <a:schemeClr val="bg1"/>
                        </a:solidFill>
                        <a:effectLst/>
                        <a:latin typeface="Calibri"/>
                        <a:ea typeface="Times New Roman" panose="02020603050405020304" pitchFamily="18" charset="0"/>
                      </a:endParaRP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8" name="Table 7">
            <a:extLst>
              <a:ext uri="{FF2B5EF4-FFF2-40B4-BE49-F238E27FC236}">
                <a16:creationId xmlns:a16="http://schemas.microsoft.com/office/drawing/2014/main" id="{F8F75781-E939-4D2B-B590-F5CAC3FF79DC}"/>
              </a:ext>
            </a:extLst>
          </p:cNvPr>
          <p:cNvGraphicFramePr>
            <a:graphicFrameLocks noGrp="1"/>
          </p:cNvGraphicFramePr>
          <p:nvPr>
            <p:extLst>
              <p:ext uri="{D42A27DB-BD31-4B8C-83A1-F6EECF244321}">
                <p14:modId xmlns:p14="http://schemas.microsoft.com/office/powerpoint/2010/main" val="113078680"/>
              </p:ext>
            </p:extLst>
          </p:nvPr>
        </p:nvGraphicFramePr>
        <p:xfrm>
          <a:off x="515215" y="3391904"/>
          <a:ext cx="2241684" cy="2083612"/>
        </p:xfrm>
        <a:graphic>
          <a:graphicData uri="http://schemas.openxmlformats.org/drawingml/2006/table">
            <a:tbl>
              <a:tblPr firstRow="1" firstCol="1" bandRow="1">
                <a:tableStyleId>{5C22544A-7EE6-4342-B048-85BDC9FD1C3A}</a:tableStyleId>
              </a:tblPr>
              <a:tblGrid>
                <a:gridCol w="2241684">
                  <a:extLst>
                    <a:ext uri="{9D8B030D-6E8A-4147-A177-3AD203B41FA5}">
                      <a16:colId xmlns:a16="http://schemas.microsoft.com/office/drawing/2014/main" val="3298183337"/>
                    </a:ext>
                  </a:extLst>
                </a:gridCol>
              </a:tblGrid>
              <a:tr h="2083612">
                <a:tc>
                  <a:txBody>
                    <a:bodyPr/>
                    <a:lstStyle/>
                    <a:p>
                      <a:pPr marL="0" marR="0" algn="ctr">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70% electricity from renewable resources</a:t>
                      </a: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1" name="Table 10">
            <a:extLst>
              <a:ext uri="{FF2B5EF4-FFF2-40B4-BE49-F238E27FC236}">
                <a16:creationId xmlns:a16="http://schemas.microsoft.com/office/drawing/2014/main" id="{B511CF1B-5931-481F-A0B1-C842C7A9CAB1}"/>
              </a:ext>
            </a:extLst>
          </p:cNvPr>
          <p:cNvGraphicFramePr>
            <a:graphicFrameLocks noGrp="1"/>
          </p:cNvGraphicFramePr>
          <p:nvPr>
            <p:extLst>
              <p:ext uri="{D42A27DB-BD31-4B8C-83A1-F6EECF244321}">
                <p14:modId xmlns:p14="http://schemas.microsoft.com/office/powerpoint/2010/main" val="2034224439"/>
              </p:ext>
            </p:extLst>
          </p:nvPr>
        </p:nvGraphicFramePr>
        <p:xfrm>
          <a:off x="3068621" y="3399610"/>
          <a:ext cx="2241684" cy="2083612"/>
        </p:xfrm>
        <a:graphic>
          <a:graphicData uri="http://schemas.openxmlformats.org/drawingml/2006/table">
            <a:tbl>
              <a:tblPr firstRow="1" firstCol="1" bandRow="1">
                <a:tableStyleId>{5C22544A-7EE6-4342-B048-85BDC9FD1C3A}</a:tableStyleId>
              </a:tblPr>
              <a:tblGrid>
                <a:gridCol w="2241684">
                  <a:extLst>
                    <a:ext uri="{9D8B030D-6E8A-4147-A177-3AD203B41FA5}">
                      <a16:colId xmlns:a16="http://schemas.microsoft.com/office/drawing/2014/main" val="3298183337"/>
                    </a:ext>
                  </a:extLst>
                </a:gridCol>
              </a:tblGrid>
              <a:tr h="2083612">
                <a:tc>
                  <a:txBody>
                    <a:bodyPr/>
                    <a:lstStyle/>
                    <a:p>
                      <a:pPr marL="0" marR="0" algn="ctr">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40% reduction in GHG emissions (from 1990 levels)</a:t>
                      </a: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2" name="Table 11">
            <a:extLst>
              <a:ext uri="{FF2B5EF4-FFF2-40B4-BE49-F238E27FC236}">
                <a16:creationId xmlns:a16="http://schemas.microsoft.com/office/drawing/2014/main" id="{3C6D458A-9C70-4802-9318-B97F3B6B241C}"/>
              </a:ext>
            </a:extLst>
          </p:cNvPr>
          <p:cNvGraphicFramePr>
            <a:graphicFrameLocks noGrp="1"/>
          </p:cNvGraphicFramePr>
          <p:nvPr>
            <p:extLst>
              <p:ext uri="{D42A27DB-BD31-4B8C-83A1-F6EECF244321}">
                <p14:modId xmlns:p14="http://schemas.microsoft.com/office/powerpoint/2010/main" val="2698006088"/>
              </p:ext>
            </p:extLst>
          </p:nvPr>
        </p:nvGraphicFramePr>
        <p:xfrm>
          <a:off x="6349224" y="3399610"/>
          <a:ext cx="2241684" cy="2083612"/>
        </p:xfrm>
        <a:graphic>
          <a:graphicData uri="http://schemas.openxmlformats.org/drawingml/2006/table">
            <a:tbl>
              <a:tblPr firstRow="1" firstCol="1" bandRow="1">
                <a:tableStyleId>{5C22544A-7EE6-4342-B048-85BDC9FD1C3A}</a:tableStyleId>
              </a:tblPr>
              <a:tblGrid>
                <a:gridCol w="2241684">
                  <a:extLst>
                    <a:ext uri="{9D8B030D-6E8A-4147-A177-3AD203B41FA5}">
                      <a16:colId xmlns:a16="http://schemas.microsoft.com/office/drawing/2014/main" val="3298183337"/>
                    </a:ext>
                  </a:extLst>
                </a:gridCol>
              </a:tblGrid>
              <a:tr h="2083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Calibri" panose="020F0502020204030204" pitchFamily="34" charset="0"/>
                          <a:ea typeface="Times New Roman" panose="02020603050405020304" pitchFamily="18" charset="0"/>
                        </a:rPr>
                        <a:t>100% zero-emission electricity</a:t>
                      </a: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3" name="Table 12">
            <a:extLst>
              <a:ext uri="{FF2B5EF4-FFF2-40B4-BE49-F238E27FC236}">
                <a16:creationId xmlns:a16="http://schemas.microsoft.com/office/drawing/2014/main" id="{174F041F-69FD-42C8-8ED6-4DA4A1D30619}"/>
              </a:ext>
            </a:extLst>
          </p:cNvPr>
          <p:cNvGraphicFramePr>
            <a:graphicFrameLocks noGrp="1"/>
          </p:cNvGraphicFramePr>
          <p:nvPr>
            <p:extLst>
              <p:ext uri="{D42A27DB-BD31-4B8C-83A1-F6EECF244321}">
                <p14:modId xmlns:p14="http://schemas.microsoft.com/office/powerpoint/2010/main" val="3816422645"/>
              </p:ext>
            </p:extLst>
          </p:nvPr>
        </p:nvGraphicFramePr>
        <p:xfrm>
          <a:off x="9270750" y="2102798"/>
          <a:ext cx="1984350" cy="736282"/>
        </p:xfrm>
        <a:graphic>
          <a:graphicData uri="http://schemas.openxmlformats.org/drawingml/2006/table">
            <a:tbl>
              <a:tblPr firstRow="1" firstCol="1" bandRow="1">
                <a:tableStyleId>{21E4AEA4-8DFA-4A89-87EB-49C32662AFE0}</a:tableStyleId>
              </a:tblPr>
              <a:tblGrid>
                <a:gridCol w="1984350">
                  <a:extLst>
                    <a:ext uri="{9D8B030D-6E8A-4147-A177-3AD203B41FA5}">
                      <a16:colId xmlns:a16="http://schemas.microsoft.com/office/drawing/2014/main" val="3298183337"/>
                    </a:ext>
                  </a:extLst>
                </a:gridCol>
              </a:tblGrid>
              <a:tr h="736282">
                <a:tc>
                  <a:txBody>
                    <a:bodyPr/>
                    <a:lstStyle/>
                    <a:p>
                      <a:pPr marL="0" marR="0" algn="ctr">
                        <a:spcBef>
                          <a:spcPts val="0"/>
                        </a:spcBef>
                        <a:spcAft>
                          <a:spcPts val="0"/>
                        </a:spcAft>
                      </a:pPr>
                      <a:r>
                        <a:rPr lang="en-US" sz="2800" dirty="0">
                          <a:effectLst/>
                        </a:rPr>
                        <a:t>By 2050</a:t>
                      </a:r>
                      <a:endParaRPr lang="en-US" sz="2800" dirty="0">
                        <a:solidFill>
                          <a:schemeClr val="bg1"/>
                        </a:solidFill>
                        <a:effectLst/>
                        <a:latin typeface="Calibri"/>
                        <a:ea typeface="Times New Roman" panose="02020603050405020304" pitchFamily="18" charset="0"/>
                      </a:endParaRPr>
                    </a:p>
                  </a:txBody>
                  <a:tcPr marL="104176" marR="104176" marT="52088" marB="52088" anchor="ctr"/>
                </a:tc>
                <a:extLst>
                  <a:ext uri="{0D108BD9-81ED-4DB2-BD59-A6C34878D82A}">
                    <a16:rowId xmlns:a16="http://schemas.microsoft.com/office/drawing/2014/main" val="3360903187"/>
                  </a:ext>
                </a:extLst>
              </a:tr>
            </a:tbl>
          </a:graphicData>
        </a:graphic>
      </p:graphicFrame>
      <p:graphicFrame>
        <p:nvGraphicFramePr>
          <p:cNvPr id="14" name="Table 13">
            <a:extLst>
              <a:ext uri="{FF2B5EF4-FFF2-40B4-BE49-F238E27FC236}">
                <a16:creationId xmlns:a16="http://schemas.microsoft.com/office/drawing/2014/main" id="{ECC0F83A-F9D7-4FC2-9807-C73CCE2D2916}"/>
              </a:ext>
            </a:extLst>
          </p:cNvPr>
          <p:cNvGraphicFramePr>
            <a:graphicFrameLocks noGrp="1"/>
          </p:cNvGraphicFramePr>
          <p:nvPr>
            <p:extLst>
              <p:ext uri="{D42A27DB-BD31-4B8C-83A1-F6EECF244321}">
                <p14:modId xmlns:p14="http://schemas.microsoft.com/office/powerpoint/2010/main" val="1011053069"/>
              </p:ext>
            </p:extLst>
          </p:nvPr>
        </p:nvGraphicFramePr>
        <p:xfrm>
          <a:off x="9157736" y="3399610"/>
          <a:ext cx="2241684" cy="2083612"/>
        </p:xfrm>
        <a:graphic>
          <a:graphicData uri="http://schemas.openxmlformats.org/drawingml/2006/table">
            <a:tbl>
              <a:tblPr firstRow="1" firstCol="1" bandRow="1">
                <a:tableStyleId>{5C22544A-7EE6-4342-B048-85BDC9FD1C3A}</a:tableStyleId>
              </a:tblPr>
              <a:tblGrid>
                <a:gridCol w="2241684">
                  <a:extLst>
                    <a:ext uri="{9D8B030D-6E8A-4147-A177-3AD203B41FA5}">
                      <a16:colId xmlns:a16="http://schemas.microsoft.com/office/drawing/2014/main" val="3298183337"/>
                    </a:ext>
                  </a:extLst>
                </a:gridCol>
              </a:tblGrid>
              <a:tr h="2083612">
                <a:tc>
                  <a:txBody>
                    <a:bodyPr/>
                    <a:lstStyle/>
                    <a:p>
                      <a:pPr marL="0" marR="0" algn="ctr">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85% reduction in GHG emissions (from 1990 levels)</a:t>
                      </a:r>
                    </a:p>
                  </a:txBody>
                  <a:tcPr marL="104176" marR="104176" marT="52088" marB="52088" anchor="ctr"/>
                </a:tc>
                <a:extLst>
                  <a:ext uri="{0D108BD9-81ED-4DB2-BD59-A6C34878D82A}">
                    <a16:rowId xmlns:a16="http://schemas.microsoft.com/office/drawing/2014/main" val="3360903187"/>
                  </a:ext>
                </a:extLst>
              </a:tr>
            </a:tbl>
          </a:graphicData>
        </a:graphic>
      </p:graphicFrame>
      <p:sp>
        <p:nvSpPr>
          <p:cNvPr id="15" name="Left Brace 14">
            <a:extLst>
              <a:ext uri="{FF2B5EF4-FFF2-40B4-BE49-F238E27FC236}">
                <a16:creationId xmlns:a16="http://schemas.microsoft.com/office/drawing/2014/main" id="{F544B606-B850-4FBE-873E-67325D3896A9}"/>
              </a:ext>
            </a:extLst>
          </p:cNvPr>
          <p:cNvSpPr/>
          <p:nvPr/>
        </p:nvSpPr>
        <p:spPr>
          <a:xfrm rot="5400000">
            <a:off x="2753590" y="1801685"/>
            <a:ext cx="359363" cy="261991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853CBF7-294F-4B77-8EB0-DADC13C5E96C}"/>
              </a:ext>
            </a:extLst>
          </p:cNvPr>
          <p:cNvCxnSpPr>
            <a:cxnSpLocks/>
          </p:cNvCxnSpPr>
          <p:nvPr/>
        </p:nvCxnSpPr>
        <p:spPr>
          <a:xfrm>
            <a:off x="7428216" y="2931958"/>
            <a:ext cx="0" cy="359364"/>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Straight Connector 18">
            <a:extLst>
              <a:ext uri="{FF2B5EF4-FFF2-40B4-BE49-F238E27FC236}">
                <a16:creationId xmlns:a16="http://schemas.microsoft.com/office/drawing/2014/main" id="{1B91D91B-0ACD-4D37-BB40-BECCD1D6433B}"/>
              </a:ext>
            </a:extLst>
          </p:cNvPr>
          <p:cNvCxnSpPr>
            <a:cxnSpLocks/>
          </p:cNvCxnSpPr>
          <p:nvPr/>
        </p:nvCxnSpPr>
        <p:spPr>
          <a:xfrm>
            <a:off x="10303268" y="2904676"/>
            <a:ext cx="0" cy="359364"/>
          </a:xfrm>
          <a:prstGeom prst="line">
            <a:avLst/>
          </a:prstGeom>
        </p:spPr>
        <p:style>
          <a:lnRef idx="2">
            <a:schemeClr val="accent3"/>
          </a:lnRef>
          <a:fillRef idx="0">
            <a:schemeClr val="accent3"/>
          </a:fillRef>
          <a:effectRef idx="1">
            <a:schemeClr val="accent3"/>
          </a:effectRef>
          <a:fontRef idx="minor">
            <a:schemeClr val="tx1"/>
          </a:fontRef>
        </p:style>
      </p:cxnSp>
      <p:sp>
        <p:nvSpPr>
          <p:cNvPr id="3" name="TextBox 2">
            <a:extLst>
              <a:ext uri="{FF2B5EF4-FFF2-40B4-BE49-F238E27FC236}">
                <a16:creationId xmlns:a16="http://schemas.microsoft.com/office/drawing/2014/main" id="{17398439-10CF-41AB-94FC-53CCB3F8820D}"/>
              </a:ext>
            </a:extLst>
          </p:cNvPr>
          <p:cNvSpPr txBox="1"/>
          <p:nvPr/>
        </p:nvSpPr>
        <p:spPr>
          <a:xfrm>
            <a:off x="515215" y="5702157"/>
            <a:ext cx="10884205" cy="461665"/>
          </a:xfrm>
          <a:prstGeom prst="rect">
            <a:avLst/>
          </a:prstGeom>
          <a:noFill/>
        </p:spPr>
        <p:txBody>
          <a:bodyPr wrap="square" rtlCol="0">
            <a:spAutoFit/>
          </a:bodyPr>
          <a:lstStyle/>
          <a:p>
            <a:pPr algn="ctr"/>
            <a:r>
              <a:rPr lang="en-US" sz="2400" b="1" dirty="0"/>
              <a:t>*Local governments are needed to reach these goals!*</a:t>
            </a:r>
          </a:p>
        </p:txBody>
      </p:sp>
    </p:spTree>
    <p:extLst>
      <p:ext uri="{BB962C8B-B14F-4D97-AF65-F5344CB8AC3E}">
        <p14:creationId xmlns:p14="http://schemas.microsoft.com/office/powerpoint/2010/main" val="381048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097279" y="286603"/>
            <a:ext cx="10818056"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500" b="0" i="0" u="none" strike="noStrike" cap="none" dirty="0">
                <a:solidFill>
                  <a:srgbClr val="3F3F3F"/>
                </a:solidFill>
                <a:latin typeface="+mj-lt"/>
                <a:ea typeface="Calibri"/>
                <a:cs typeface="Calibri"/>
                <a:sym typeface="Calibri"/>
              </a:rPr>
              <a:t>What </a:t>
            </a:r>
            <a:r>
              <a:rPr lang="en-US" sz="4500" dirty="0">
                <a:latin typeface="+mj-lt"/>
              </a:rPr>
              <a:t>are</a:t>
            </a:r>
            <a:r>
              <a:rPr lang="en-US" sz="4500" b="0" i="0" u="none" strike="noStrike" cap="none" dirty="0">
                <a:solidFill>
                  <a:srgbClr val="3F3F3F"/>
                </a:solidFill>
                <a:latin typeface="+mj-lt"/>
                <a:ea typeface="Calibri"/>
                <a:cs typeface="Calibri"/>
                <a:sym typeface="Calibri"/>
              </a:rPr>
              <a:t> Clean Energy Communities?</a:t>
            </a:r>
          </a:p>
        </p:txBody>
      </p:sp>
      <p:sp>
        <p:nvSpPr>
          <p:cNvPr id="108" name="Shape 108"/>
          <p:cNvSpPr txBox="1">
            <a:spLocks noGrp="1"/>
          </p:cNvSpPr>
          <p:nvPr>
            <p:ph type="body" idx="1"/>
          </p:nvPr>
        </p:nvSpPr>
        <p:spPr>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000" b="1" i="0" u="none" strike="noStrike" cap="none" dirty="0">
                <a:solidFill>
                  <a:srgbClr val="3F3F3F"/>
                </a:solidFill>
                <a:latin typeface="Calibri"/>
                <a:ea typeface="Calibri"/>
                <a:cs typeface="Calibri"/>
                <a:sym typeface="Calibri"/>
              </a:rPr>
              <a:t>New York State Energy Research and Development (NYSERDA) Program</a:t>
            </a:r>
          </a:p>
          <a:p>
            <a:pPr marL="0" marR="0" lvl="0" indent="0" algn="l" rtl="0">
              <a:lnSpc>
                <a:spcPct val="90000"/>
              </a:lnSpc>
              <a:spcBef>
                <a:spcPts val="1400"/>
              </a:spcBef>
              <a:spcAft>
                <a:spcPts val="0"/>
              </a:spcAft>
              <a:buClr>
                <a:schemeClr val="accent1"/>
              </a:buClr>
              <a:buSzPct val="25000"/>
              <a:buFont typeface="Calibri"/>
              <a:buNone/>
            </a:pPr>
            <a:r>
              <a:rPr lang="en-US" sz="2000" b="1" i="0" u="none" strike="noStrike" cap="none" dirty="0">
                <a:solidFill>
                  <a:srgbClr val="3F3F3F"/>
                </a:solidFill>
                <a:latin typeface="Calibri"/>
                <a:ea typeface="Calibri"/>
                <a:cs typeface="Calibri"/>
                <a:sym typeface="Calibri"/>
              </a:rPr>
              <a:t>Purpose:</a:t>
            </a:r>
          </a:p>
          <a:p>
            <a:pPr marL="0" marR="0" lvl="0" indent="0" algn="l" rtl="0">
              <a:lnSpc>
                <a:spcPct val="90000"/>
              </a:lnSpc>
              <a:spcBef>
                <a:spcPts val="1400"/>
              </a:spcBef>
              <a:spcAft>
                <a:spcPts val="0"/>
              </a:spcAft>
              <a:buClr>
                <a:schemeClr val="accent1"/>
              </a:buClr>
              <a:buSzPct val="25000"/>
              <a:buFont typeface="Calibri"/>
              <a:buNone/>
            </a:pPr>
            <a:r>
              <a:rPr lang="en-US" sz="2000" b="0" i="0" u="none" strike="noStrike" cap="none" dirty="0">
                <a:solidFill>
                  <a:srgbClr val="3F3F3F"/>
                </a:solidFill>
                <a:latin typeface="Calibri"/>
                <a:ea typeface="Calibri"/>
                <a:cs typeface="Calibri"/>
                <a:sym typeface="Calibri"/>
              </a:rPr>
              <a:t>To encourage NYS communities to implement clean energy actions, save energy costs, create jobs, and improve the environment. In addition to providing tools, resources, and technical assistance, the program recognizes and rewards leadership for the completion of clean energy projects.</a:t>
            </a:r>
          </a:p>
          <a:p>
            <a:pPr marL="0" marR="0" lvl="0" indent="0" algn="l" rtl="0">
              <a:lnSpc>
                <a:spcPct val="90000"/>
              </a:lnSpc>
              <a:spcBef>
                <a:spcPts val="1400"/>
              </a:spcBef>
              <a:spcAft>
                <a:spcPts val="0"/>
              </a:spcAft>
              <a:buClr>
                <a:schemeClr val="accent1"/>
              </a:buClr>
              <a:buSzPct val="25000"/>
              <a:buFont typeface="Calibri"/>
              <a:buNone/>
            </a:pPr>
            <a:r>
              <a:rPr lang="en-US" sz="2000" b="1" i="0" u="none" strike="noStrike" cap="none" dirty="0">
                <a:solidFill>
                  <a:srgbClr val="3F3F3F"/>
                </a:solidFill>
                <a:latin typeface="Calibri"/>
                <a:ea typeface="Calibri"/>
                <a:cs typeface="Calibri"/>
                <a:sym typeface="Calibri"/>
              </a:rPr>
              <a:t>The program is designed for: Counties, Cities, Towns and Villages</a:t>
            </a:r>
          </a:p>
          <a:p>
            <a:pPr marL="91440" marR="0" lvl="0" indent="-91440" algn="l" rtl="0">
              <a:lnSpc>
                <a:spcPct val="90000"/>
              </a:lnSpc>
              <a:spcBef>
                <a:spcPts val="1400"/>
              </a:spcBef>
              <a:spcAft>
                <a:spcPts val="0"/>
              </a:spcAft>
              <a:buClr>
                <a:schemeClr val="accent1"/>
              </a:buClr>
              <a:buSzPct val="100000"/>
              <a:buFont typeface="Noto Sans Symbols"/>
              <a:buNone/>
            </a:pPr>
            <a:endParaRPr sz="2000" b="0" i="0" u="none" strike="noStrike" cap="none" dirty="0">
              <a:solidFill>
                <a:srgbClr val="3F3F3F"/>
              </a:solidFill>
              <a:latin typeface="Calibri"/>
              <a:ea typeface="Calibri"/>
              <a:cs typeface="Calibri"/>
              <a:sym typeface="Calibri"/>
            </a:endParaRPr>
          </a:p>
        </p:txBody>
      </p:sp>
      <p:pic>
        <p:nvPicPr>
          <p:cNvPr id="109" name="Shape 109" descr="Image result for clean energy communities NYSERDA"/>
          <p:cNvPicPr preferRelativeResize="0">
            <a:picLocks noGrp="1"/>
          </p:cNvPicPr>
          <p:nvPr>
            <p:ph type="body" idx="2"/>
          </p:nvPr>
        </p:nvPicPr>
        <p:blipFill rotWithShape="1">
          <a:blip r:embed="rId3">
            <a:alphaModFix/>
          </a:blip>
          <a:stretch/>
        </p:blipFill>
        <p:spPr>
          <a:xfrm>
            <a:off x="6707474" y="3247192"/>
            <a:ext cx="4657663" cy="1174906"/>
          </a:xfrm>
          <a:prstGeom prst="rect">
            <a:avLst/>
          </a:prstGeom>
          <a:noFill/>
          <a:ln>
            <a:noFill/>
          </a:ln>
        </p:spPr>
      </p:pic>
    </p:spTree>
    <p:extLst>
      <p:ext uri="{BB962C8B-B14F-4D97-AF65-F5344CB8AC3E}">
        <p14:creationId xmlns:p14="http://schemas.microsoft.com/office/powerpoint/2010/main" val="195919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052F-076F-4A88-A829-33B241F0C5A5}"/>
              </a:ext>
            </a:extLst>
          </p:cNvPr>
          <p:cNvSpPr>
            <a:spLocks noGrp="1"/>
          </p:cNvSpPr>
          <p:nvPr>
            <p:ph type="title"/>
          </p:nvPr>
        </p:nvSpPr>
        <p:spPr/>
        <p:txBody>
          <a:bodyPr/>
          <a:lstStyle/>
          <a:p>
            <a:r>
              <a:rPr lang="en-US" dirty="0"/>
              <a:t>What does a CEC Coordinator do?</a:t>
            </a:r>
          </a:p>
        </p:txBody>
      </p:sp>
      <p:sp>
        <p:nvSpPr>
          <p:cNvPr id="5" name="Text Placeholder 3">
            <a:extLst>
              <a:ext uri="{FF2B5EF4-FFF2-40B4-BE49-F238E27FC236}">
                <a16:creationId xmlns:a16="http://schemas.microsoft.com/office/drawing/2014/main" id="{CA009607-53F1-426E-BCD4-87ADDD6B24AB}"/>
              </a:ext>
            </a:extLst>
          </p:cNvPr>
          <p:cNvSpPr txBox="1">
            <a:spLocks/>
          </p:cNvSpPr>
          <p:nvPr/>
        </p:nvSpPr>
        <p:spPr>
          <a:xfrm>
            <a:off x="1045776" y="2796470"/>
            <a:ext cx="4937760" cy="9274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a:buFont typeface="Arial,Sans-Serif"/>
              <a:buChar char="•"/>
            </a:pPr>
            <a:r>
              <a:rPr lang="en-US" kern="0" dirty="0"/>
              <a:t>  </a:t>
            </a:r>
            <a:r>
              <a:rPr lang="en-US" b="1" kern="0" dirty="0"/>
              <a:t>Educate </a:t>
            </a:r>
            <a:r>
              <a:rPr lang="en-US" kern="0" dirty="0"/>
              <a:t>your community about the Clean Energy Communities Program</a:t>
            </a:r>
            <a:endParaRPr lang="en-US" dirty="0"/>
          </a:p>
        </p:txBody>
      </p:sp>
      <p:sp>
        <p:nvSpPr>
          <p:cNvPr id="8" name="Text Placeholder 3">
            <a:extLst>
              <a:ext uri="{FF2B5EF4-FFF2-40B4-BE49-F238E27FC236}">
                <a16:creationId xmlns:a16="http://schemas.microsoft.com/office/drawing/2014/main" id="{CA009607-53F1-426E-BCD4-87ADDD6B24AB}"/>
              </a:ext>
            </a:extLst>
          </p:cNvPr>
          <p:cNvSpPr txBox="1">
            <a:spLocks/>
          </p:cNvSpPr>
          <p:nvPr/>
        </p:nvSpPr>
        <p:spPr>
          <a:xfrm>
            <a:off x="6764906" y="2734825"/>
            <a:ext cx="4937760" cy="9274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a:buFont typeface="Arial,Sans-Serif"/>
              <a:buChar char="•"/>
            </a:pPr>
            <a:r>
              <a:rPr lang="en-US" kern="0" dirty="0"/>
              <a:t> </a:t>
            </a:r>
            <a:r>
              <a:rPr lang="en-US" b="1" kern="0" dirty="0"/>
              <a:t>Help </a:t>
            </a:r>
            <a:r>
              <a:rPr lang="en-US" kern="0" dirty="0"/>
              <a:t>your community to identify, implement, and achieve clean energy actions</a:t>
            </a:r>
          </a:p>
        </p:txBody>
      </p:sp>
      <p:sp>
        <p:nvSpPr>
          <p:cNvPr id="14" name="Text Placeholder 2">
            <a:extLst>
              <a:ext uri="{FF2B5EF4-FFF2-40B4-BE49-F238E27FC236}">
                <a16:creationId xmlns:a16="http://schemas.microsoft.com/office/drawing/2014/main" id="{026F1B12-3EEE-4A25-8C8E-99F4D3977B95}"/>
              </a:ext>
            </a:extLst>
          </p:cNvPr>
          <p:cNvSpPr>
            <a:spLocks noGrp="1"/>
          </p:cNvSpPr>
          <p:nvPr>
            <p:ph type="body" idx="1"/>
          </p:nvPr>
        </p:nvSpPr>
        <p:spPr>
          <a:xfrm>
            <a:off x="1071367" y="1975935"/>
            <a:ext cx="10074857" cy="881286"/>
          </a:xfrm>
        </p:spPr>
        <p:txBody>
          <a:bodyPr/>
          <a:lstStyle/>
          <a:p>
            <a:r>
              <a:rPr lang="en-US" sz="2800" b="1" dirty="0"/>
              <a:t>Help your municipality to become a Clean Energy Community</a:t>
            </a:r>
            <a:endParaRPr lang="en-US" sz="2800" dirty="0"/>
          </a:p>
        </p:txBody>
      </p:sp>
      <p:sp>
        <p:nvSpPr>
          <p:cNvPr id="6" name="Text Placeholder 3">
            <a:extLst>
              <a:ext uri="{FF2B5EF4-FFF2-40B4-BE49-F238E27FC236}">
                <a16:creationId xmlns:a16="http://schemas.microsoft.com/office/drawing/2014/main" id="{69831CB3-17CE-4BE2-A226-B8DB89621A4F}"/>
              </a:ext>
            </a:extLst>
          </p:cNvPr>
          <p:cNvSpPr txBox="1">
            <a:spLocks/>
          </p:cNvSpPr>
          <p:nvPr/>
        </p:nvSpPr>
        <p:spPr>
          <a:xfrm>
            <a:off x="1071367" y="3758508"/>
            <a:ext cx="4937760" cy="9274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a:buFont typeface="Arial,Sans-Serif"/>
              <a:buChar char="•"/>
            </a:pPr>
            <a:r>
              <a:rPr lang="en-US" kern="0" dirty="0"/>
              <a:t> </a:t>
            </a:r>
            <a:r>
              <a:rPr lang="en-US" b="1" kern="0" dirty="0"/>
              <a:t>Assist </a:t>
            </a:r>
            <a:r>
              <a:rPr lang="en-US" kern="0" dirty="0"/>
              <a:t>your community to complete clean energy actions in the program</a:t>
            </a:r>
          </a:p>
        </p:txBody>
      </p:sp>
      <p:sp>
        <p:nvSpPr>
          <p:cNvPr id="7" name="Text Placeholder 3">
            <a:extLst>
              <a:ext uri="{FF2B5EF4-FFF2-40B4-BE49-F238E27FC236}">
                <a16:creationId xmlns:a16="http://schemas.microsoft.com/office/drawing/2014/main" id="{544AAEBA-2296-45A8-B786-FD90F12CF5CE}"/>
              </a:ext>
            </a:extLst>
          </p:cNvPr>
          <p:cNvSpPr txBox="1">
            <a:spLocks/>
          </p:cNvSpPr>
          <p:nvPr/>
        </p:nvSpPr>
        <p:spPr>
          <a:xfrm>
            <a:off x="6739315" y="3668079"/>
            <a:ext cx="4937760" cy="9274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a:buFont typeface="Arial,Sans-Serif"/>
              <a:buChar char="•"/>
            </a:pPr>
            <a:r>
              <a:rPr lang="en-US" kern="0" dirty="0"/>
              <a:t> </a:t>
            </a:r>
            <a:r>
              <a:rPr lang="en-US" b="1" kern="0" dirty="0"/>
              <a:t>Guide </a:t>
            </a:r>
            <a:r>
              <a:rPr lang="en-US" kern="0" dirty="0"/>
              <a:t>your community on document submission for completed actions and grant applications</a:t>
            </a:r>
          </a:p>
        </p:txBody>
      </p:sp>
      <p:sp>
        <p:nvSpPr>
          <p:cNvPr id="9" name="Text Placeholder 3">
            <a:extLst>
              <a:ext uri="{FF2B5EF4-FFF2-40B4-BE49-F238E27FC236}">
                <a16:creationId xmlns:a16="http://schemas.microsoft.com/office/drawing/2014/main" id="{716FF025-283A-4D5D-8A35-0E1F77331823}"/>
              </a:ext>
            </a:extLst>
          </p:cNvPr>
          <p:cNvSpPr txBox="1">
            <a:spLocks/>
          </p:cNvSpPr>
          <p:nvPr/>
        </p:nvSpPr>
        <p:spPr>
          <a:xfrm>
            <a:off x="1045776" y="4782190"/>
            <a:ext cx="4937760" cy="9274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a:buFont typeface="Arial,Sans-Serif"/>
              <a:buChar char="•"/>
            </a:pPr>
            <a:r>
              <a:rPr lang="en-US" kern="0" dirty="0"/>
              <a:t> </a:t>
            </a:r>
            <a:r>
              <a:rPr lang="en-US" b="1" kern="0" dirty="0"/>
              <a:t>Provide</a:t>
            </a:r>
            <a:r>
              <a:rPr lang="en-US" kern="0" dirty="0"/>
              <a:t> your community with tools and analysis</a:t>
            </a:r>
          </a:p>
        </p:txBody>
      </p:sp>
      <p:sp>
        <p:nvSpPr>
          <p:cNvPr id="10" name="Text Placeholder 3">
            <a:extLst>
              <a:ext uri="{FF2B5EF4-FFF2-40B4-BE49-F238E27FC236}">
                <a16:creationId xmlns:a16="http://schemas.microsoft.com/office/drawing/2014/main" id="{F47786FD-9F07-42A4-A79E-78258DAD75A1}"/>
              </a:ext>
            </a:extLst>
          </p:cNvPr>
          <p:cNvSpPr txBox="1">
            <a:spLocks/>
          </p:cNvSpPr>
          <p:nvPr/>
        </p:nvSpPr>
        <p:spPr>
          <a:xfrm>
            <a:off x="6764906" y="4775621"/>
            <a:ext cx="4937760" cy="9274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91440" marR="0" lvl="0" indent="35560" algn="l" rtl="0" eaLnBrk="1" hangingPunct="1">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eaLnBrk="1" hangingPunct="1">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eaLnBrk="1" hangingPunct="1">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pPr>
              <a:buFont typeface="Arial,Sans-Serif"/>
              <a:buChar char="•"/>
            </a:pPr>
            <a:r>
              <a:rPr lang="en-US" kern="0" dirty="0"/>
              <a:t> </a:t>
            </a:r>
            <a:r>
              <a:rPr lang="en-US" b="1" kern="0" dirty="0"/>
              <a:t>Create </a:t>
            </a:r>
            <a:r>
              <a:rPr lang="en-US" kern="0" dirty="0"/>
              <a:t>resources for your community</a:t>
            </a:r>
          </a:p>
        </p:txBody>
      </p:sp>
    </p:spTree>
    <p:extLst>
      <p:ext uri="{BB962C8B-B14F-4D97-AF65-F5344CB8AC3E}">
        <p14:creationId xmlns:p14="http://schemas.microsoft.com/office/powerpoint/2010/main" val="122406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dirty="0">
                <a:solidFill>
                  <a:srgbClr val="3F3F3F"/>
                </a:solidFill>
                <a:latin typeface="+mj-lt"/>
                <a:ea typeface="Calibri"/>
                <a:cs typeface="Calibri"/>
                <a:sym typeface="Calibri"/>
              </a:rPr>
              <a:t>WHY CEC?</a:t>
            </a:r>
          </a:p>
        </p:txBody>
      </p:sp>
      <p:sp>
        <p:nvSpPr>
          <p:cNvPr id="122" name="Shape 122"/>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000" b="0" i="0" u="none" strike="noStrike" cap="none">
                <a:solidFill>
                  <a:schemeClr val="dk2"/>
                </a:solidFill>
                <a:latin typeface="Calibri"/>
                <a:ea typeface="Calibri"/>
                <a:cs typeface="Calibri"/>
                <a:sym typeface="Calibri"/>
              </a:rPr>
              <a:t>FOR MUNICIPALITIES</a:t>
            </a:r>
          </a:p>
        </p:txBody>
      </p:sp>
      <p:sp>
        <p:nvSpPr>
          <p:cNvPr id="123" name="Shape 123"/>
          <p:cNvSpPr txBox="1">
            <a:spLocks noGrp="1"/>
          </p:cNvSpPr>
          <p:nvPr>
            <p:ph type="body" idx="2"/>
          </p:nvPr>
        </p:nvSpPr>
        <p:spPr>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Opportunity to obtain additional funding for clean energy projects</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CEC Grants</a:t>
            </a:r>
          </a:p>
          <a:p>
            <a:pPr marL="91440" marR="0" lvl="0" indent="-91440" algn="l" rtl="0">
              <a:lnSpc>
                <a:spcPct val="90000"/>
              </a:lnSpc>
              <a:spcBef>
                <a:spcPts val="16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As actions are completed, municipalities can save money</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Technical assistance to help track and complete desired energy actions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Municipalities will be recognized as leaders in Clean Energy</a:t>
            </a:r>
          </a:p>
          <a:p>
            <a:pPr marL="91440" marR="0" lvl="0" indent="-91440" algn="l" rtl="0">
              <a:lnSpc>
                <a:spcPct val="90000"/>
              </a:lnSpc>
              <a:spcBef>
                <a:spcPts val="1400"/>
              </a:spcBef>
              <a:spcAft>
                <a:spcPts val="0"/>
              </a:spcAft>
              <a:buClr>
                <a:schemeClr val="accent1"/>
              </a:buClr>
              <a:buSzPct val="100000"/>
              <a:buFont typeface="Calibri"/>
              <a:buNone/>
            </a:pPr>
            <a:endParaRPr sz="2000" b="0" i="0" u="none" strike="noStrike" cap="none" dirty="0">
              <a:solidFill>
                <a:srgbClr val="3F3F3F"/>
              </a:solidFill>
              <a:latin typeface="Calibri"/>
              <a:ea typeface="Calibri"/>
              <a:cs typeface="Calibri"/>
              <a:sym typeface="Calibri"/>
            </a:endParaRPr>
          </a:p>
        </p:txBody>
      </p:sp>
      <p:pic>
        <p:nvPicPr>
          <p:cNvPr id="3074" name="Picture 2">
            <a:extLst>
              <a:ext uri="{FF2B5EF4-FFF2-40B4-BE49-F238E27FC236}">
                <a16:creationId xmlns:a16="http://schemas.microsoft.com/office/drawing/2014/main" id="{8234BD45-A7A8-436B-9E19-3772AC263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369" y="-57885"/>
            <a:ext cx="4691944" cy="337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4DB25F-4514-4D96-9F6F-45DCCDECD093}"/>
              </a:ext>
            </a:extLst>
          </p:cNvPr>
          <p:cNvPicPr>
            <a:picLocks noChangeAspect="1"/>
          </p:cNvPicPr>
          <p:nvPr/>
        </p:nvPicPr>
        <p:blipFill>
          <a:blip r:embed="rId4"/>
          <a:stretch>
            <a:fillRect/>
          </a:stretch>
        </p:blipFill>
        <p:spPr>
          <a:xfrm>
            <a:off x="6588477" y="3792938"/>
            <a:ext cx="3258255" cy="2322802"/>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929BFA4-88EA-4B18-93D8-4B947D63C0BA}"/>
              </a:ext>
            </a:extLst>
          </p:cNvPr>
          <p:cNvSpPr txBox="1"/>
          <p:nvPr/>
        </p:nvSpPr>
        <p:spPr>
          <a:xfrm>
            <a:off x="7264074" y="2979122"/>
            <a:ext cx="4096533" cy="461665"/>
          </a:xfrm>
          <a:prstGeom prst="rect">
            <a:avLst/>
          </a:prstGeom>
          <a:noFill/>
        </p:spPr>
        <p:txBody>
          <a:bodyPr wrap="square" rtlCol="0">
            <a:spAutoFit/>
          </a:bodyPr>
          <a:lstStyle/>
          <a:p>
            <a:pPr algn="ctr" fontAlgn="base"/>
            <a:r>
              <a:rPr lang="en-US" sz="1200" b="0" i="0" dirty="0">
                <a:effectLst/>
              </a:rPr>
              <a:t>W Manlius St., Village of East Syracuse</a:t>
            </a:r>
          </a:p>
          <a:p>
            <a:pPr algn="ctr" fontAlgn="base"/>
            <a:r>
              <a:rPr lang="en-US" sz="1200" b="0" i="0" dirty="0">
                <a:effectLst/>
              </a:rPr>
              <a:t>before (left) and after (right) LED streetlight conversion</a:t>
            </a:r>
          </a:p>
        </p:txBody>
      </p:sp>
      <p:sp>
        <p:nvSpPr>
          <p:cNvPr id="8" name="TextBox 7">
            <a:extLst>
              <a:ext uri="{FF2B5EF4-FFF2-40B4-BE49-F238E27FC236}">
                <a16:creationId xmlns:a16="http://schemas.microsoft.com/office/drawing/2014/main" id="{16374C27-3676-4D4F-99C6-24B57EC24328}"/>
              </a:ext>
            </a:extLst>
          </p:cNvPr>
          <p:cNvSpPr txBox="1"/>
          <p:nvPr/>
        </p:nvSpPr>
        <p:spPr>
          <a:xfrm>
            <a:off x="9965933" y="4137265"/>
            <a:ext cx="2082229" cy="1200329"/>
          </a:xfrm>
          <a:prstGeom prst="rect">
            <a:avLst/>
          </a:prstGeom>
          <a:noFill/>
        </p:spPr>
        <p:txBody>
          <a:bodyPr wrap="square" rtlCol="0">
            <a:spAutoFit/>
          </a:bodyPr>
          <a:lstStyle/>
          <a:p>
            <a:r>
              <a:rPr lang="en-US" sz="1200" dirty="0"/>
              <a:t>Cayuga County purchased </a:t>
            </a:r>
            <a:r>
              <a:rPr lang="en-US" sz="1200" b="0" i="0" dirty="0">
                <a:solidFill>
                  <a:srgbClr val="000000"/>
                </a:solidFill>
                <a:effectLst/>
                <a:latin typeface="Calibri" panose="020F0502020204030204" pitchFamily="34" charset="0"/>
              </a:rPr>
              <a:t>two Kia Niro SUV PHEVs and installed a charging station at their county building in Auburn using CEC grant funds </a:t>
            </a:r>
            <a:r>
              <a:rPr lang="en-US" sz="1200" dirty="0">
                <a:solidFill>
                  <a:srgbClr val="000000"/>
                </a:solidFill>
                <a:latin typeface="Calibri" panose="020F0502020204030204" pitchFamily="34" charset="0"/>
              </a:rPr>
              <a:t>from round 1</a:t>
            </a:r>
            <a:endParaRPr lang="en-US" sz="1200" dirty="0"/>
          </a:p>
        </p:txBody>
      </p:sp>
    </p:spTree>
    <p:extLst>
      <p:ext uri="{BB962C8B-B14F-4D97-AF65-F5344CB8AC3E}">
        <p14:creationId xmlns:p14="http://schemas.microsoft.com/office/powerpoint/2010/main" val="43503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1360-9DDB-4C46-B3EE-C09A58E7F6C1}"/>
              </a:ext>
            </a:extLst>
          </p:cNvPr>
          <p:cNvSpPr>
            <a:spLocks noGrp="1"/>
          </p:cNvSpPr>
          <p:nvPr>
            <p:ph type="title"/>
          </p:nvPr>
        </p:nvSpPr>
        <p:spPr>
          <a:xfrm>
            <a:off x="694508" y="157981"/>
            <a:ext cx="10058399" cy="965423"/>
          </a:xfrm>
        </p:spPr>
        <p:txBody>
          <a:bodyPr/>
          <a:lstStyle/>
          <a:p>
            <a:pPr algn="ctr"/>
            <a:r>
              <a:rPr lang="en-US" dirty="0">
                <a:latin typeface="+mj-lt"/>
              </a:rPr>
              <a:t>CEC 2016 - 2020</a:t>
            </a:r>
          </a:p>
        </p:txBody>
      </p:sp>
      <p:pic>
        <p:nvPicPr>
          <p:cNvPr id="3" name="Picture 2">
            <a:extLst>
              <a:ext uri="{FF2B5EF4-FFF2-40B4-BE49-F238E27FC236}">
                <a16:creationId xmlns:a16="http://schemas.microsoft.com/office/drawing/2014/main" id="{76F79183-FF08-41D5-8708-C1025A1204EE}"/>
              </a:ext>
            </a:extLst>
          </p:cNvPr>
          <p:cNvPicPr>
            <a:picLocks noChangeAspect="1"/>
          </p:cNvPicPr>
          <p:nvPr/>
        </p:nvPicPr>
        <p:blipFill rotWithShape="1">
          <a:blip r:embed="rId2"/>
          <a:srcRect l="22769" r="15499"/>
          <a:stretch/>
        </p:blipFill>
        <p:spPr>
          <a:xfrm>
            <a:off x="447928" y="975835"/>
            <a:ext cx="4197224" cy="4684472"/>
          </a:xfrm>
          <a:prstGeom prst="rect">
            <a:avLst/>
          </a:prstGeom>
        </p:spPr>
      </p:pic>
      <p:pic>
        <p:nvPicPr>
          <p:cNvPr id="6" name="Picture 5">
            <a:extLst>
              <a:ext uri="{FF2B5EF4-FFF2-40B4-BE49-F238E27FC236}">
                <a16:creationId xmlns:a16="http://schemas.microsoft.com/office/drawing/2014/main" id="{784139BB-5E13-4470-AD91-F16D5997A1F2}"/>
              </a:ext>
            </a:extLst>
          </p:cNvPr>
          <p:cNvPicPr>
            <a:picLocks noChangeAspect="1"/>
          </p:cNvPicPr>
          <p:nvPr/>
        </p:nvPicPr>
        <p:blipFill>
          <a:blip r:embed="rId3"/>
          <a:stretch>
            <a:fillRect/>
          </a:stretch>
        </p:blipFill>
        <p:spPr>
          <a:xfrm>
            <a:off x="5321188" y="1985949"/>
            <a:ext cx="6740556" cy="4335085"/>
          </a:xfrm>
          <a:prstGeom prst="rect">
            <a:avLst/>
          </a:prstGeom>
        </p:spPr>
      </p:pic>
      <p:pic>
        <p:nvPicPr>
          <p:cNvPr id="5" name="Picture 4">
            <a:extLst>
              <a:ext uri="{FF2B5EF4-FFF2-40B4-BE49-F238E27FC236}">
                <a16:creationId xmlns:a16="http://schemas.microsoft.com/office/drawing/2014/main" id="{1916B4D9-662A-4AE9-8464-C35BBBA18201}"/>
              </a:ext>
            </a:extLst>
          </p:cNvPr>
          <p:cNvPicPr>
            <a:picLocks noChangeAspect="1"/>
          </p:cNvPicPr>
          <p:nvPr/>
        </p:nvPicPr>
        <p:blipFill rotWithShape="1">
          <a:blip r:embed="rId2"/>
          <a:srcRect l="71291" t="67709" r="26190" b="29001"/>
          <a:stretch/>
        </p:blipFill>
        <p:spPr>
          <a:xfrm>
            <a:off x="582747" y="5781580"/>
            <a:ext cx="203201" cy="182881"/>
          </a:xfrm>
          <a:prstGeom prst="rect">
            <a:avLst/>
          </a:prstGeom>
        </p:spPr>
      </p:pic>
      <p:pic>
        <p:nvPicPr>
          <p:cNvPr id="7" name="Picture 6">
            <a:extLst>
              <a:ext uri="{FF2B5EF4-FFF2-40B4-BE49-F238E27FC236}">
                <a16:creationId xmlns:a16="http://schemas.microsoft.com/office/drawing/2014/main" id="{4E2E15FA-E02D-4234-9010-631E35170A0B}"/>
              </a:ext>
            </a:extLst>
          </p:cNvPr>
          <p:cNvPicPr>
            <a:picLocks noChangeAspect="1"/>
          </p:cNvPicPr>
          <p:nvPr/>
        </p:nvPicPr>
        <p:blipFill rotWithShape="1">
          <a:blip r:embed="rId2"/>
          <a:srcRect l="66658" t="67854" r="30652" b="28242"/>
          <a:stretch/>
        </p:blipFill>
        <p:spPr>
          <a:xfrm>
            <a:off x="603067" y="6012582"/>
            <a:ext cx="203201" cy="203202"/>
          </a:xfrm>
          <a:prstGeom prst="rect">
            <a:avLst/>
          </a:prstGeom>
        </p:spPr>
      </p:pic>
      <p:sp>
        <p:nvSpPr>
          <p:cNvPr id="4" name="TextBox 3">
            <a:extLst>
              <a:ext uri="{FF2B5EF4-FFF2-40B4-BE49-F238E27FC236}">
                <a16:creationId xmlns:a16="http://schemas.microsoft.com/office/drawing/2014/main" id="{FCEB09FD-ED54-4F3F-A3C5-8ED7B6439365}"/>
              </a:ext>
            </a:extLst>
          </p:cNvPr>
          <p:cNvSpPr txBox="1"/>
          <p:nvPr/>
        </p:nvSpPr>
        <p:spPr>
          <a:xfrm>
            <a:off x="868680" y="5763292"/>
            <a:ext cx="2185416" cy="246221"/>
          </a:xfrm>
          <a:prstGeom prst="rect">
            <a:avLst/>
          </a:prstGeom>
          <a:noFill/>
        </p:spPr>
        <p:txBody>
          <a:bodyPr wrap="square" rtlCol="0">
            <a:spAutoFit/>
          </a:bodyPr>
          <a:lstStyle/>
          <a:p>
            <a:r>
              <a:rPr lang="en-US" sz="1000" b="1" dirty="0"/>
              <a:t>Designated Clean Energy Community</a:t>
            </a:r>
            <a:endParaRPr lang="en-US" sz="1050" b="1" dirty="0"/>
          </a:p>
        </p:txBody>
      </p:sp>
      <p:sp>
        <p:nvSpPr>
          <p:cNvPr id="8" name="TextBox 7">
            <a:extLst>
              <a:ext uri="{FF2B5EF4-FFF2-40B4-BE49-F238E27FC236}">
                <a16:creationId xmlns:a16="http://schemas.microsoft.com/office/drawing/2014/main" id="{5075CD0F-C7F0-41A2-AB05-B3E784037179}"/>
              </a:ext>
            </a:extLst>
          </p:cNvPr>
          <p:cNvSpPr txBox="1"/>
          <p:nvPr/>
        </p:nvSpPr>
        <p:spPr>
          <a:xfrm>
            <a:off x="874776" y="6007132"/>
            <a:ext cx="2185416" cy="246221"/>
          </a:xfrm>
          <a:prstGeom prst="rect">
            <a:avLst/>
          </a:prstGeom>
          <a:noFill/>
        </p:spPr>
        <p:txBody>
          <a:bodyPr wrap="square" rtlCol="0">
            <a:spAutoFit/>
          </a:bodyPr>
          <a:lstStyle/>
          <a:p>
            <a:r>
              <a:rPr lang="en-US" sz="1000" b="1" dirty="0"/>
              <a:t>Active Clean Energy Community</a:t>
            </a:r>
            <a:endParaRPr lang="en-US" sz="1050" b="1" dirty="0"/>
          </a:p>
        </p:txBody>
      </p:sp>
      <p:sp>
        <p:nvSpPr>
          <p:cNvPr id="9" name="TextBox 8">
            <a:extLst>
              <a:ext uri="{FF2B5EF4-FFF2-40B4-BE49-F238E27FC236}">
                <a16:creationId xmlns:a16="http://schemas.microsoft.com/office/drawing/2014/main" id="{ED32F1AD-C64F-4E1F-A8D9-0D8C6037E931}"/>
              </a:ext>
            </a:extLst>
          </p:cNvPr>
          <p:cNvSpPr txBox="1"/>
          <p:nvPr/>
        </p:nvSpPr>
        <p:spPr>
          <a:xfrm>
            <a:off x="8431659" y="1071022"/>
            <a:ext cx="3339100" cy="400110"/>
          </a:xfrm>
          <a:prstGeom prst="rect">
            <a:avLst/>
          </a:prstGeom>
          <a:noFill/>
        </p:spPr>
        <p:txBody>
          <a:bodyPr wrap="square" rtlCol="0">
            <a:spAutoFit/>
          </a:bodyPr>
          <a:lstStyle/>
          <a:p>
            <a:r>
              <a:rPr lang="en-US" sz="2000" b="1" dirty="0"/>
              <a:t>More than any other region!</a:t>
            </a:r>
          </a:p>
        </p:txBody>
      </p:sp>
      <p:sp>
        <p:nvSpPr>
          <p:cNvPr id="11" name="TextBox 10">
            <a:extLst>
              <a:ext uri="{FF2B5EF4-FFF2-40B4-BE49-F238E27FC236}">
                <a16:creationId xmlns:a16="http://schemas.microsoft.com/office/drawing/2014/main" id="{5A3595FF-B742-46C2-8426-E4E587BC7CB2}"/>
              </a:ext>
            </a:extLst>
          </p:cNvPr>
          <p:cNvSpPr txBox="1"/>
          <p:nvPr/>
        </p:nvSpPr>
        <p:spPr>
          <a:xfrm>
            <a:off x="4645152" y="1506825"/>
            <a:ext cx="4087882" cy="443429"/>
          </a:xfrm>
          <a:prstGeom prst="rect">
            <a:avLst/>
          </a:prstGeom>
          <a:solidFill>
            <a:schemeClr val="bg1"/>
          </a:solidFill>
        </p:spPr>
        <p:txBody>
          <a:bodyPr wrap="square" rtlCol="0">
            <a:spAutoFit/>
          </a:bodyPr>
          <a:lstStyle/>
          <a:p>
            <a:endParaRPr lang="en-US" dirty="0"/>
          </a:p>
        </p:txBody>
      </p:sp>
      <p:sp>
        <p:nvSpPr>
          <p:cNvPr id="10" name="Left Brace 9">
            <a:extLst>
              <a:ext uri="{FF2B5EF4-FFF2-40B4-BE49-F238E27FC236}">
                <a16:creationId xmlns:a16="http://schemas.microsoft.com/office/drawing/2014/main" id="{A0637A8D-3E96-4F6F-ACF7-80B8BEDA4EA0}"/>
              </a:ext>
            </a:extLst>
          </p:cNvPr>
          <p:cNvSpPr/>
          <p:nvPr/>
        </p:nvSpPr>
        <p:spPr>
          <a:xfrm rot="5400000">
            <a:off x="9649316" y="436433"/>
            <a:ext cx="479124" cy="2619911"/>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49550195"/>
      </p:ext>
    </p:extLst>
  </p:cSld>
  <p:clrMapOvr>
    <a:masterClrMapping/>
  </p:clrMapOvr>
</p:sld>
</file>

<file path=ppt/theme/theme1.xml><?xml version="1.0" encoding="utf-8"?>
<a:theme xmlns:a="http://schemas.openxmlformats.org/drawingml/2006/main" name="CCE Theme">
  <a:themeElements>
    <a:clrScheme name="Custom 3">
      <a:dk1>
        <a:srgbClr val="000000"/>
      </a:dk1>
      <a:lt1>
        <a:srgbClr val="FFFFFF"/>
      </a:lt1>
      <a:dk2>
        <a:srgbClr val="696464"/>
      </a:dk2>
      <a:lt2>
        <a:srgbClr val="E9E5DC"/>
      </a:lt2>
      <a:accent1>
        <a:srgbClr val="4A792A"/>
      </a:accent1>
      <a:accent2>
        <a:srgbClr val="006699"/>
      </a:accent2>
      <a:accent3>
        <a:srgbClr val="FFC61A"/>
      </a:accent3>
      <a:accent4>
        <a:srgbClr val="956251"/>
      </a:accent4>
      <a:accent5>
        <a:srgbClr val="918485"/>
      </a:accent5>
      <a:accent6>
        <a:srgbClr val="855D5D"/>
      </a:accent6>
      <a:hlink>
        <a:srgbClr val="CC9900"/>
      </a:hlink>
      <a:folHlink>
        <a:srgbClr val="96A9A9"/>
      </a:folHlink>
    </a:clrScheme>
    <a:fontScheme name="Custom 1">
      <a:majorFont>
        <a:latin typeface="Quicksand"/>
        <a:ea typeface=""/>
        <a:cs typeface=""/>
      </a:majorFont>
      <a:minorFont>
        <a:latin typeface="Quicksa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E Theme" id="{C424170A-53CC-F94E-8B6E-955484E71247}" vid="{58F99775-2F87-DE45-8267-C264F64171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0509C37F3F4941902774F7A2C773E8" ma:contentTypeVersion="11" ma:contentTypeDescription="Create a new document." ma:contentTypeScope="" ma:versionID="833edcabbd728f0db4aa9d7c5a2e77af">
  <xsd:schema xmlns:xsd="http://www.w3.org/2001/XMLSchema" xmlns:xs="http://www.w3.org/2001/XMLSchema" xmlns:p="http://schemas.microsoft.com/office/2006/metadata/properties" xmlns:ns2="92bb5d3e-0067-457c-86a0-f99d7d02f9a2" xmlns:ns3="ed4f52da-4add-4a36-be3c-314f204f6848" targetNamespace="http://schemas.microsoft.com/office/2006/metadata/properties" ma:root="true" ma:fieldsID="f44a3e7efe584d2d3bf9baf07bc32743" ns2:_="" ns3:_="">
    <xsd:import namespace="92bb5d3e-0067-457c-86a0-f99d7d02f9a2"/>
    <xsd:import namespace="ed4f52da-4add-4a36-be3c-314f204f68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b5d3e-0067-457c-86a0-f99d7d02f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f52da-4add-4a36-be3c-314f204f68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4f52da-4add-4a36-be3c-314f204f6848">
      <UserInfo>
        <DisplayName>CEC Program Team Members</DisplayName>
        <AccountId>8</AccountId>
        <AccountType/>
      </UserInfo>
    </SharedWithUsers>
  </documentManagement>
</p:properties>
</file>

<file path=customXml/itemProps1.xml><?xml version="1.0" encoding="utf-8"?>
<ds:datastoreItem xmlns:ds="http://schemas.openxmlformats.org/officeDocument/2006/customXml" ds:itemID="{F25AAEB5-7E5F-48AC-9A40-26209055FA63}">
  <ds:schemaRefs>
    <ds:schemaRef ds:uri="http://schemas.microsoft.com/sharepoint/v3/contenttype/forms"/>
  </ds:schemaRefs>
</ds:datastoreItem>
</file>

<file path=customXml/itemProps2.xml><?xml version="1.0" encoding="utf-8"?>
<ds:datastoreItem xmlns:ds="http://schemas.openxmlformats.org/officeDocument/2006/customXml" ds:itemID="{3A3B9168-2738-46E1-AFAE-75FA740C6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b5d3e-0067-457c-86a0-f99d7d02f9a2"/>
    <ds:schemaRef ds:uri="ed4f52da-4add-4a36-be3c-314f204f68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4F363E-BAED-4CB3-A441-631748024BC0}">
  <ds:schemaRefs>
    <ds:schemaRef ds:uri="http://schemas.microsoft.com/office/2006/metadata/properties"/>
    <ds:schemaRef ds:uri="http://schemas.microsoft.com/office/infopath/2007/PartnerControls"/>
    <ds:schemaRef ds:uri="ed4f52da-4add-4a36-be3c-314f204f6848"/>
  </ds:schemaRefs>
</ds:datastoreItem>
</file>

<file path=docProps/app.xml><?xml version="1.0" encoding="utf-8"?>
<Properties xmlns="http://schemas.openxmlformats.org/officeDocument/2006/extended-properties" xmlns:vt="http://schemas.openxmlformats.org/officeDocument/2006/docPropsVTypes">
  <Template/>
  <TotalTime>3956</TotalTime>
  <Words>1902</Words>
  <Application>Microsoft Office PowerPoint</Application>
  <PresentationFormat>Widescreen</PresentationFormat>
  <Paragraphs>256</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Arial,Sans-Serif</vt:lpstr>
      <vt:lpstr>Calibri</vt:lpstr>
      <vt:lpstr>Noto Sans Symbols</vt:lpstr>
      <vt:lpstr>Quicksand</vt:lpstr>
      <vt:lpstr>Segoe UI</vt:lpstr>
      <vt:lpstr>Times New Roman</vt:lpstr>
      <vt:lpstr>CCE Theme</vt:lpstr>
      <vt:lpstr>Clean Energy Communities: Leadership Round</vt:lpstr>
      <vt:lpstr>Logistics</vt:lpstr>
      <vt:lpstr>CNY RPDB</vt:lpstr>
      <vt:lpstr>Our Team </vt:lpstr>
      <vt:lpstr>Climate Leadership and Community Protection Act Goals</vt:lpstr>
      <vt:lpstr>What are Clean Energy Communities?</vt:lpstr>
      <vt:lpstr>What does a CEC Coordinator do?</vt:lpstr>
      <vt:lpstr>WHY CEC?</vt:lpstr>
      <vt:lpstr>CEC 2016 - 2020</vt:lpstr>
      <vt:lpstr>CEC Leadership Round</vt:lpstr>
      <vt:lpstr>Grant Funding</vt:lpstr>
      <vt:lpstr>Three ways to get funding  (*Available to municipalities that pay SBC on electric bills*)</vt:lpstr>
      <vt:lpstr>Point-based Grants</vt:lpstr>
      <vt:lpstr>Points Grants are based on Region for Municipalities with Population &lt;40,000</vt:lpstr>
      <vt:lpstr>Disadvantaged Community Bonus</vt:lpstr>
      <vt:lpstr>How to apply for grants:</vt:lpstr>
      <vt:lpstr>Examples of CEC Grant Projects</vt:lpstr>
      <vt:lpstr>Examples of CEC Grant Projects</vt:lpstr>
      <vt:lpstr>High Impact Action Items</vt:lpstr>
      <vt:lpstr>Original CEC  High Impact Actions continuing in Leadership Round</vt:lpstr>
      <vt:lpstr>CEC Leadership Round  New High Impact Actions</vt:lpstr>
      <vt:lpstr>Leadership Round Points &amp; Grants:  New Community Example</vt:lpstr>
      <vt:lpstr>Leadership Round Points &amp; Grants:  Active Community Example</vt:lpstr>
      <vt:lpstr>Leadership Round Points &amp; Grants:  Previously Designated Community Example</vt:lpstr>
      <vt:lpstr>Next Steps</vt:lpstr>
      <vt:lpstr>Contact</vt:lpstr>
      <vt:lpstr>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Communities</dc:title>
  <dc:creator>Terrance Carroll</dc:creator>
  <cp:lastModifiedBy>Adam Mazzoni</cp:lastModifiedBy>
  <cp:revision>1126</cp:revision>
  <dcterms:created xsi:type="dcterms:W3CDTF">2020-09-16T13:49:44Z</dcterms:created>
  <dcterms:modified xsi:type="dcterms:W3CDTF">2021-02-18T13:43:07Z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0x010100BF0509C37F3F4941902774F7A2C773E8</vt:lpwstr>
  </property>
</Properties>
</file>